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customXml/itemProps1.xml" ContentType="application/vnd.openxmlformats-officedocument.customXmlProperties+xml"/>
  <Default Extension="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Default Extension="png" ContentType="image/png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customXml/itemProps2.xml" ContentType="application/vnd.openxmlformats-officedocument.customXmlPropertie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9" r:id="rId2"/>
    <p:sldId id="264" r:id="rId3"/>
    <p:sldId id="269" r:id="rId4"/>
    <p:sldId id="270" r:id="rId5"/>
    <p:sldId id="261" r:id="rId6"/>
    <p:sldId id="272" r:id="rId7"/>
    <p:sldId id="265" r:id="rId8"/>
    <p:sldId id="271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69" autoAdjust="0"/>
    <p:restoredTop sz="94662" autoAdjust="0"/>
  </p:normalViewPr>
  <p:slideViewPr>
    <p:cSldViewPr>
      <p:cViewPr varScale="1">
        <p:scale>
          <a:sx n="58" d="100"/>
          <a:sy n="58" d="100"/>
        </p:scale>
        <p:origin x="64" y="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17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5E0A0D-D4D8-4157-AB76-6B7D3B57D3CE}" type="datetimeFigureOut">
              <a:rPr lang="en-GB" smtClean="0"/>
              <a:t>17/03/2022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057627-2836-4962-8D60-DA3E60F59C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91101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E057627-2836-4962-8D60-DA3E60F59C59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52115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AC80E-FF38-438B-9B6B-C40C5CBA7432}" type="datetime1">
              <a:rPr lang="en-GB" smtClean="0"/>
              <a:t>17/03/2022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18212-7A48-4A74-B829-05422DE31E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72683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77CF6-4C18-4242-A03E-363B6AC8229F}" type="datetime1">
              <a:rPr lang="en-GB" smtClean="0"/>
              <a:t>17/03/2022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18212-7A48-4A74-B829-05422DE31E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6247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CC5D9-8AEB-40A9-B6EF-E9BEC4E6B180}" type="datetime1">
              <a:rPr lang="en-GB" smtClean="0"/>
              <a:t>17/03/2022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18212-7A48-4A74-B829-05422DE31E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27569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0101F-3D31-40F5-A25C-DF32CF141AB8}" type="datetime1">
              <a:rPr lang="en-GB" smtClean="0"/>
              <a:t>17/03/2022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18212-7A48-4A74-B829-05422DE31E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93137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D032D-387C-4ABB-AE45-3AF1D6A9D2A5}" type="datetime1">
              <a:rPr lang="en-GB" smtClean="0"/>
              <a:t>17/03/2022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18212-7A48-4A74-B829-05422DE31E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94549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3DAB4-2111-408B-8DDA-245EC414DD28}" type="datetime1">
              <a:rPr lang="en-GB" smtClean="0"/>
              <a:t>17/03/2022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18212-7A48-4A74-B829-05422DE31E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08632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9046B-9FFC-46E4-9301-6CB831F9E6F5}" type="datetime1">
              <a:rPr lang="en-GB" smtClean="0"/>
              <a:t>17/03/2022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18212-7A48-4A74-B829-05422DE31E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009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7CBBE-E223-41E3-8D91-91E8F599632B}" type="datetime1">
              <a:rPr lang="en-GB" smtClean="0"/>
              <a:t>17/03/2022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18212-7A48-4A74-B829-05422DE31E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26690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9C857-B9AC-4FAB-A0D2-BD4900ACA9AA}" type="datetime1">
              <a:rPr lang="en-GB" smtClean="0"/>
              <a:t>17/03/2022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18212-7A48-4A74-B829-05422DE31E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52501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AEFE0-C658-4514-ABD7-BE2D2AF93231}" type="datetime1">
              <a:rPr lang="en-GB" smtClean="0"/>
              <a:t>17/03/2022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18212-7A48-4A74-B829-05422DE31E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98422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062D5-5E34-439E-8520-4E60A9333308}" type="datetime1">
              <a:rPr lang="en-GB" smtClean="0"/>
              <a:t>17/03/2022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18212-7A48-4A74-B829-05422DE31E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0797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C51546-D084-433F-AD35-C1A41D3DABD6}" type="datetime1">
              <a:rPr lang="en-GB" smtClean="0"/>
              <a:t>17/03/2022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218212-7A48-4A74-B829-05422DE31E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6716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64209" y="2420888"/>
            <a:ext cx="8363691" cy="1325563"/>
          </a:xfrm>
        </p:spPr>
        <p:txBody>
          <a:bodyPr>
            <a:normAutofit fontScale="90000"/>
          </a:bodyPr>
          <a:lstStyle/>
          <a:p>
            <a:pPr algn="l"/>
            <a:br>
              <a:rPr lang="en-US" dirty="0">
                <a:solidFill>
                  <a:srgbClr val="002060"/>
                </a:solidFill>
              </a:rPr>
            </a:br>
            <a:r>
              <a:rPr lang="en-US" dirty="0">
                <a:solidFill>
                  <a:srgbClr val="002060"/>
                </a:solidFill>
              </a:rPr>
              <a:t>NHS Highland Culture </a:t>
            </a:r>
            <a:r>
              <a:rPr lang="en-US" dirty="0" err="1">
                <a:solidFill>
                  <a:srgbClr val="002060"/>
                </a:solidFill>
              </a:rPr>
              <a:t>Programme</a:t>
            </a:r>
            <a:br>
              <a:rPr lang="en-US" dirty="0">
                <a:solidFill>
                  <a:srgbClr val="002060"/>
                </a:solidFill>
              </a:rPr>
            </a:br>
            <a:br>
              <a:rPr lang="en-US" dirty="0">
                <a:solidFill>
                  <a:srgbClr val="002060"/>
                </a:solidFill>
              </a:rPr>
            </a:br>
            <a:r>
              <a:rPr lang="en-US" sz="2700" dirty="0" err="1">
                <a:solidFill>
                  <a:srgbClr val="002060"/>
                </a:solidFill>
              </a:rPr>
              <a:t>Programme</a:t>
            </a:r>
            <a:r>
              <a:rPr lang="en-US" sz="2700" dirty="0">
                <a:solidFill>
                  <a:srgbClr val="002060"/>
                </a:solidFill>
              </a:rPr>
              <a:t> report to NHS Highland Board</a:t>
            </a:r>
            <a:br>
              <a:rPr lang="en-US" sz="2700" dirty="0">
                <a:solidFill>
                  <a:srgbClr val="002060"/>
                </a:solidFill>
              </a:rPr>
            </a:br>
            <a:br>
              <a:rPr lang="en-US" sz="2700" dirty="0">
                <a:solidFill>
                  <a:srgbClr val="002060"/>
                </a:solidFill>
              </a:rPr>
            </a:br>
            <a:r>
              <a:rPr lang="en-US" sz="2700" dirty="0">
                <a:solidFill>
                  <a:srgbClr val="002060"/>
                </a:solidFill>
              </a:rPr>
              <a:t>29 March 2022</a:t>
            </a:r>
            <a:endParaRPr lang="en-US" sz="2700" i="0" dirty="0">
              <a:solidFill>
                <a:srgbClr val="00206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/>
          <a:srcRect b="12020"/>
          <a:stretch/>
        </p:blipFill>
        <p:spPr>
          <a:xfrm>
            <a:off x="7596124" y="-5725"/>
            <a:ext cx="1431776" cy="1325563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18212-7A48-4A74-B829-05422DE31EDE}" type="slidenum">
              <a:rPr lang="en-GB" smtClean="0"/>
              <a:t>1</a:t>
            </a:fld>
            <a:endParaRPr lang="en-GB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4F35408-FCC0-4BFB-A6A3-899B21A41399}"/>
              </a:ext>
            </a:extLst>
          </p:cNvPr>
          <p:cNvSpPr txBox="1"/>
          <p:nvPr/>
        </p:nvSpPr>
        <p:spPr>
          <a:xfrm>
            <a:off x="755576" y="4940947"/>
            <a:ext cx="7848872" cy="17543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tx2"/>
                </a:solidFill>
              </a:rPr>
              <a:t>RAG definitions</a:t>
            </a:r>
          </a:p>
          <a:p>
            <a:endParaRPr lang="en-GB" dirty="0">
              <a:solidFill>
                <a:schemeClr val="tx2"/>
              </a:solidFill>
            </a:endParaRPr>
          </a:p>
          <a:p>
            <a:endParaRPr lang="en-GB" dirty="0">
              <a:solidFill>
                <a:schemeClr val="tx2"/>
              </a:solidFill>
            </a:endParaRPr>
          </a:p>
          <a:p>
            <a:endParaRPr lang="en-GB" dirty="0">
              <a:solidFill>
                <a:schemeClr val="tx2"/>
              </a:solidFill>
            </a:endParaRPr>
          </a:p>
          <a:p>
            <a:endParaRPr lang="en-GB" dirty="0">
              <a:solidFill>
                <a:schemeClr val="tx2"/>
              </a:solidFill>
            </a:endParaRPr>
          </a:p>
          <a:p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6F30AFE-1639-433B-8493-704CDB1CAC9E}"/>
              </a:ext>
            </a:extLst>
          </p:cNvPr>
          <p:cNvSpPr/>
          <p:nvPr/>
        </p:nvSpPr>
        <p:spPr>
          <a:xfrm>
            <a:off x="3450811" y="5496131"/>
            <a:ext cx="1048931" cy="688033"/>
          </a:xfrm>
          <a:prstGeom prst="rect">
            <a:avLst/>
          </a:prstGeom>
          <a:solidFill>
            <a:srgbClr val="FFC000"/>
          </a:solidFill>
          <a:ln w="19050">
            <a:solidFill>
              <a:srgbClr val="00206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solidFill>
                  <a:srgbClr val="002060"/>
                </a:solidFill>
              </a:rPr>
              <a:t>Amber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4B0B1FF-0670-4225-8ADF-F114152E77B9}"/>
              </a:ext>
            </a:extLst>
          </p:cNvPr>
          <p:cNvSpPr/>
          <p:nvPr/>
        </p:nvSpPr>
        <p:spPr>
          <a:xfrm>
            <a:off x="6196852" y="5476702"/>
            <a:ext cx="864096" cy="688033"/>
          </a:xfrm>
          <a:prstGeom prst="rect">
            <a:avLst/>
          </a:prstGeom>
          <a:solidFill>
            <a:srgbClr val="00B050"/>
          </a:solidFill>
          <a:ln w="19050">
            <a:solidFill>
              <a:srgbClr val="00206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solidFill>
                  <a:srgbClr val="002060"/>
                </a:solidFill>
              </a:rPr>
              <a:t>Green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0AAC5EB-B47D-46F5-BCAB-F4290F3AC514}"/>
              </a:ext>
            </a:extLst>
          </p:cNvPr>
          <p:cNvSpPr/>
          <p:nvPr/>
        </p:nvSpPr>
        <p:spPr>
          <a:xfrm>
            <a:off x="827584" y="5476702"/>
            <a:ext cx="864096" cy="688033"/>
          </a:xfrm>
          <a:prstGeom prst="rect">
            <a:avLst/>
          </a:prstGeom>
          <a:solidFill>
            <a:srgbClr val="FF0000"/>
          </a:solidFill>
          <a:ln w="19050">
            <a:solidFill>
              <a:srgbClr val="00206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solidFill>
                  <a:srgbClr val="002060"/>
                </a:solidFill>
              </a:rPr>
              <a:t>Red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FEE90E3-CF6F-41B6-BE8C-E0AA8F165F6C}"/>
              </a:ext>
            </a:extLst>
          </p:cNvPr>
          <p:cNvSpPr txBox="1"/>
          <p:nvPr/>
        </p:nvSpPr>
        <p:spPr>
          <a:xfrm>
            <a:off x="1683840" y="5417631"/>
            <a:ext cx="172819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solidFill>
                  <a:schemeClr val="tx2"/>
                </a:solidFill>
              </a:rPr>
              <a:t>Programme, project or milestone is at significant risk of failure to deliver projected benefits and / or major slippage in time / resource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534DF79-95C9-4E18-820C-BCD57872AA1A}"/>
              </a:ext>
            </a:extLst>
          </p:cNvPr>
          <p:cNvSpPr txBox="1"/>
          <p:nvPr/>
        </p:nvSpPr>
        <p:spPr>
          <a:xfrm>
            <a:off x="4484201" y="5417631"/>
            <a:ext cx="1728192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solidFill>
                  <a:schemeClr val="tx2"/>
                </a:solidFill>
              </a:rPr>
              <a:t>Programme, project or milestone is at risk of failing to deliver the projected benefits and / or is behind delivery schedule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374DE15-B72D-4CE4-9F17-BC0F8F1A5D9C}"/>
              </a:ext>
            </a:extLst>
          </p:cNvPr>
          <p:cNvSpPr txBox="1"/>
          <p:nvPr/>
        </p:nvSpPr>
        <p:spPr>
          <a:xfrm>
            <a:off x="7107490" y="5417630"/>
            <a:ext cx="1389140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solidFill>
                  <a:schemeClr val="tx2"/>
                </a:solidFill>
              </a:rPr>
              <a:t>Programme, project or milestone is on track for delivery (on time, to budget, forecast benefits)</a:t>
            </a:r>
          </a:p>
        </p:txBody>
      </p:sp>
    </p:spTree>
    <p:extLst>
      <p:ext uri="{BB962C8B-B14F-4D97-AF65-F5344CB8AC3E}">
        <p14:creationId xmlns:p14="http://schemas.microsoft.com/office/powerpoint/2010/main" val="31032734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48323" y="106478"/>
            <a:ext cx="84969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rgbClr val="002060"/>
                </a:solidFill>
              </a:rPr>
              <a:t>Overall Culture </a:t>
            </a:r>
          </a:p>
          <a:p>
            <a:r>
              <a:rPr lang="en-GB" sz="2400" b="1" dirty="0">
                <a:solidFill>
                  <a:srgbClr val="002060"/>
                </a:solidFill>
              </a:rPr>
              <a:t>Programme Status</a:t>
            </a:r>
            <a:endParaRPr lang="en-GB" sz="2400" b="1" i="1" dirty="0">
              <a:solidFill>
                <a:srgbClr val="002060"/>
              </a:solidFill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2536204"/>
              </p:ext>
            </p:extLst>
          </p:nvPr>
        </p:nvGraphicFramePr>
        <p:xfrm>
          <a:off x="176799" y="980728"/>
          <a:ext cx="3675121" cy="26731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751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02352">
                <a:tc>
                  <a:txBody>
                    <a:bodyPr/>
                    <a:lstStyle/>
                    <a:p>
                      <a:r>
                        <a:rPr lang="en-GB" sz="1600" dirty="0"/>
                        <a:t>Achieved in last quarter (Jan – Mar</a:t>
                      </a:r>
                      <a:r>
                        <a:rPr lang="en-GB" sz="1600" baseline="0" dirty="0"/>
                        <a:t> 22)</a:t>
                      </a:r>
                      <a:endParaRPr lang="en-GB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3843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300" baseline="0" dirty="0"/>
                        <a:t>Progressed Culture planning for 22/23 with People Leadership team and assessed resource requirements and priorities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300" baseline="0" dirty="0"/>
                        <a:t>Analysed the results of the Listening and Learning partnership survey following survey closure in Mid January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300" baseline="0" dirty="0"/>
                        <a:t>Progressed development of Wellbeing strategic themes and priorities and conducted initial testing with stakeholder group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300" baseline="0" dirty="0"/>
                        <a:t>Leaflet highlighting options for staff support developed and circulated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18212-7A48-4A74-B829-05422DE31EDE}" type="slidenum">
              <a:rPr lang="en-GB" smtClean="0"/>
              <a:t>2</a:t>
            </a:fld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5868144" y="177961"/>
            <a:ext cx="1728192" cy="688033"/>
          </a:xfrm>
          <a:prstGeom prst="rect">
            <a:avLst/>
          </a:prstGeom>
          <a:noFill/>
          <a:ln w="19050">
            <a:solidFill>
              <a:srgbClr val="00206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>
                <a:solidFill>
                  <a:srgbClr val="002060"/>
                </a:solidFill>
              </a:rPr>
              <a:t>Programme Status</a:t>
            </a:r>
          </a:p>
        </p:txBody>
      </p:sp>
      <p:sp>
        <p:nvSpPr>
          <p:cNvPr id="9" name="Rectangle 8"/>
          <p:cNvSpPr/>
          <p:nvPr/>
        </p:nvSpPr>
        <p:spPr>
          <a:xfrm>
            <a:off x="4134326" y="177960"/>
            <a:ext cx="1728192" cy="688033"/>
          </a:xfrm>
          <a:prstGeom prst="rect">
            <a:avLst/>
          </a:prstGeom>
          <a:noFill/>
          <a:ln w="19050">
            <a:solidFill>
              <a:srgbClr val="00206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>
                <a:solidFill>
                  <a:srgbClr val="002060"/>
                </a:solidFill>
              </a:rPr>
              <a:t>Report Date:  9</a:t>
            </a:r>
            <a:r>
              <a:rPr lang="en-GB" sz="1600" b="1" baseline="30000" dirty="0">
                <a:solidFill>
                  <a:srgbClr val="002060"/>
                </a:solidFill>
              </a:rPr>
              <a:t>th</a:t>
            </a:r>
            <a:r>
              <a:rPr lang="en-GB" sz="1600" b="1" dirty="0">
                <a:solidFill>
                  <a:srgbClr val="002060"/>
                </a:solidFill>
              </a:rPr>
              <a:t> March 2022</a:t>
            </a:r>
          </a:p>
        </p:txBody>
      </p:sp>
      <p:sp>
        <p:nvSpPr>
          <p:cNvPr id="10" name="Rectangle 9"/>
          <p:cNvSpPr/>
          <p:nvPr/>
        </p:nvSpPr>
        <p:spPr>
          <a:xfrm>
            <a:off x="7588350" y="177961"/>
            <a:ext cx="1048931" cy="688033"/>
          </a:xfrm>
          <a:prstGeom prst="rect">
            <a:avLst/>
          </a:prstGeom>
          <a:solidFill>
            <a:srgbClr val="00B050"/>
          </a:solidFill>
          <a:ln w="19050">
            <a:solidFill>
              <a:srgbClr val="00206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solidFill>
                  <a:srgbClr val="002060"/>
                </a:solidFill>
              </a:rPr>
              <a:t>Green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5370389"/>
              </p:ext>
            </p:extLst>
          </p:nvPr>
        </p:nvGraphicFramePr>
        <p:xfrm>
          <a:off x="3995936" y="980728"/>
          <a:ext cx="4846303" cy="26731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463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02352">
                <a:tc>
                  <a:txBody>
                    <a:bodyPr/>
                    <a:lstStyle/>
                    <a:p>
                      <a:r>
                        <a:rPr lang="en-GB" sz="1600" dirty="0"/>
                        <a:t>Planned</a:t>
                      </a:r>
                      <a:r>
                        <a:rPr lang="en-GB" sz="1600" baseline="0" dirty="0"/>
                        <a:t> for next quarter (March 22 – June 22)</a:t>
                      </a:r>
                      <a:endParaRPr lang="en-GB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3843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300" baseline="0" dirty="0"/>
                        <a:t>Finalise Culture Programme planning for 2022/23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300" baseline="0" dirty="0"/>
                        <a:t>Complete first pass development of a culture metrics ‘dashboard’ (will  require further development post 1</a:t>
                      </a:r>
                      <a:r>
                        <a:rPr lang="en-GB" sz="1300" baseline="30000" dirty="0"/>
                        <a:t>st</a:t>
                      </a:r>
                      <a:r>
                        <a:rPr lang="en-GB" sz="1300" baseline="0" dirty="0"/>
                        <a:t> iteration)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300" baseline="0" dirty="0"/>
                        <a:t>Roll-out Exit and On-boarding Surveys as part of the Culture Amp platform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300" baseline="0" dirty="0"/>
                        <a:t>Progress the scoping of the ‘Promoting Professionalism’ (Civility Saves Lives) possible implementation options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300" baseline="0" dirty="0"/>
                        <a:t>Re-start Team Conversations pilots and the Leadership and Management Development programmes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GB" sz="1300" baseline="0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GB" sz="1300" baseline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8351165"/>
              </p:ext>
            </p:extLst>
          </p:nvPr>
        </p:nvGraphicFramePr>
        <p:xfrm>
          <a:off x="154769" y="4077072"/>
          <a:ext cx="8632509" cy="27034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27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585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588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9234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41201">
                <a:tc>
                  <a:txBody>
                    <a:bodyPr/>
                    <a:lstStyle/>
                    <a:p>
                      <a:r>
                        <a:rPr lang="en-GB" sz="1600" dirty="0"/>
                        <a:t>Risks / Issues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Mitigating</a:t>
                      </a:r>
                      <a:r>
                        <a:rPr lang="en-GB" sz="1600" baseline="0" dirty="0"/>
                        <a:t> Actions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Owner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Progress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4312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300" dirty="0"/>
                        <a:t>(RISK) There is a risk that the capacity</a:t>
                      </a:r>
                      <a:r>
                        <a:rPr lang="en-GB" sz="1300" baseline="0" dirty="0"/>
                        <a:t> of the People and Culture team to address the 2022/23 Culture priorities in light of the wider strategic priorities will be constrained</a:t>
                      </a:r>
                      <a:endParaRPr lang="en-GB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300" dirty="0"/>
                        <a:t>Solid planning and prioritisation</a:t>
                      </a:r>
                      <a:r>
                        <a:rPr lang="en-GB" sz="1300" baseline="0" dirty="0"/>
                        <a:t> for the function; with clear set of choices for EDG / Board in terms of the activities and resource implications. Ongoing restructure of the function.</a:t>
                      </a:r>
                      <a:endParaRPr lang="en-GB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300" dirty="0"/>
                        <a:t>FH /</a:t>
                      </a:r>
                      <a:r>
                        <a:rPr lang="en-GB" sz="1300" baseline="0" dirty="0"/>
                        <a:t> GB</a:t>
                      </a:r>
                      <a:endParaRPr lang="en-GB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300" dirty="0"/>
                        <a:t>Planning progressing well – requires</a:t>
                      </a:r>
                      <a:r>
                        <a:rPr lang="en-GB" sz="1300" baseline="0" dirty="0"/>
                        <a:t> full resourcing assessment in order to allow senior input and prioritisation decisions</a:t>
                      </a:r>
                      <a:endParaRPr lang="en-GB" sz="13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4312"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300" dirty="0"/>
                        <a:t>(RISK</a:t>
                      </a:r>
                      <a:r>
                        <a:rPr lang="en-GB" sz="1300" baseline="0" dirty="0"/>
                        <a:t>) There is a risk that due to organisational pressures (COVID, Winter) staff capacity to engage in culture development activities is severely reduced</a:t>
                      </a:r>
                      <a:endParaRPr lang="en-GB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300" dirty="0"/>
                        <a:t>Team Conversations</a:t>
                      </a:r>
                      <a:r>
                        <a:rPr lang="en-GB" sz="1300" baseline="0" dirty="0"/>
                        <a:t> was paused for roll-out during current </a:t>
                      </a:r>
                      <a:r>
                        <a:rPr lang="en-GB" sz="1300" baseline="0" dirty="0" err="1"/>
                        <a:t>Covid</a:t>
                      </a:r>
                      <a:r>
                        <a:rPr lang="en-GB" sz="1300" baseline="0" dirty="0"/>
                        <a:t> peak. Activities requiring less colleague engagement prioritised as well as ongoing focus on wellbeing.</a:t>
                      </a:r>
                      <a:endParaRPr lang="en-GB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300" dirty="0"/>
                        <a:t>EDG / </a:t>
                      </a:r>
                      <a:r>
                        <a:rPr lang="en-GB" sz="1300" dirty="0" err="1"/>
                        <a:t>SysLT</a:t>
                      </a:r>
                      <a:endParaRPr lang="en-GB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300" dirty="0"/>
                        <a:t>Team</a:t>
                      </a:r>
                      <a:r>
                        <a:rPr lang="en-GB" sz="1300" baseline="0" dirty="0"/>
                        <a:t> Conversations and Leadership and Management Development activities to restart in March reflecting reduced systems pressure.</a:t>
                      </a:r>
                      <a:endParaRPr lang="en-GB" sz="13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12076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64704" y="291142"/>
            <a:ext cx="84969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002060"/>
                </a:solidFill>
              </a:rPr>
              <a:t>Values &amp; Behaviours 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7219022"/>
              </p:ext>
            </p:extLst>
          </p:nvPr>
        </p:nvGraphicFramePr>
        <p:xfrm>
          <a:off x="221443" y="3429000"/>
          <a:ext cx="4219997" cy="14843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199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02352">
                <a:tc>
                  <a:txBody>
                    <a:bodyPr/>
                    <a:lstStyle/>
                    <a:p>
                      <a:r>
                        <a:rPr lang="en-GB" sz="1600" dirty="0"/>
                        <a:t>Achieved in last quarter (Jan</a:t>
                      </a:r>
                      <a:r>
                        <a:rPr lang="en-GB" sz="1600" baseline="0" dirty="0"/>
                        <a:t> – March 22</a:t>
                      </a:r>
                      <a:r>
                        <a:rPr lang="en-GB" sz="1600" dirty="0"/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3843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300" baseline="0" dirty="0"/>
                        <a:t>Team Conversations were paused during this quarter due to Systems pressures.  The pilots are likely to be able to proceed during March.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GB" sz="1300" baseline="0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GB" sz="1300" baseline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18212-7A48-4A74-B829-05422DE31EDE}" type="slidenum">
              <a:rPr lang="en-GB" smtClean="0"/>
              <a:t>3</a:t>
            </a:fld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5868144" y="177961"/>
            <a:ext cx="1728192" cy="688033"/>
          </a:xfrm>
          <a:prstGeom prst="rect">
            <a:avLst/>
          </a:prstGeom>
          <a:noFill/>
          <a:ln w="19050">
            <a:solidFill>
              <a:srgbClr val="00206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>
                <a:solidFill>
                  <a:srgbClr val="002060"/>
                </a:solidFill>
              </a:rPr>
              <a:t>Priority Status</a:t>
            </a:r>
          </a:p>
        </p:txBody>
      </p:sp>
      <p:sp>
        <p:nvSpPr>
          <p:cNvPr id="9" name="Rectangle 8"/>
          <p:cNvSpPr/>
          <p:nvPr/>
        </p:nvSpPr>
        <p:spPr>
          <a:xfrm>
            <a:off x="4134326" y="177960"/>
            <a:ext cx="1728192" cy="688033"/>
          </a:xfrm>
          <a:prstGeom prst="rect">
            <a:avLst/>
          </a:prstGeom>
          <a:noFill/>
          <a:ln w="19050">
            <a:solidFill>
              <a:srgbClr val="00206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>
                <a:solidFill>
                  <a:srgbClr val="002060"/>
                </a:solidFill>
              </a:rPr>
              <a:t>Report Date: 9</a:t>
            </a:r>
            <a:r>
              <a:rPr lang="en-GB" sz="1600" b="1" baseline="30000" dirty="0">
                <a:solidFill>
                  <a:srgbClr val="002060"/>
                </a:solidFill>
              </a:rPr>
              <a:t>th</a:t>
            </a:r>
            <a:r>
              <a:rPr lang="en-GB" sz="1600" b="1" dirty="0">
                <a:solidFill>
                  <a:srgbClr val="002060"/>
                </a:solidFill>
              </a:rPr>
              <a:t> March 2022</a:t>
            </a:r>
          </a:p>
        </p:txBody>
      </p:sp>
      <p:sp>
        <p:nvSpPr>
          <p:cNvPr id="10" name="Rectangle 9"/>
          <p:cNvSpPr/>
          <p:nvPr/>
        </p:nvSpPr>
        <p:spPr>
          <a:xfrm>
            <a:off x="7596335" y="177959"/>
            <a:ext cx="1048931" cy="688033"/>
          </a:xfrm>
          <a:prstGeom prst="rect">
            <a:avLst/>
          </a:prstGeom>
          <a:solidFill>
            <a:srgbClr val="00B050"/>
          </a:solidFill>
          <a:ln w="19050">
            <a:solidFill>
              <a:srgbClr val="00206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solidFill>
                  <a:srgbClr val="002060"/>
                </a:solidFill>
              </a:rPr>
              <a:t>Green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6775847"/>
              </p:ext>
            </p:extLst>
          </p:nvPr>
        </p:nvGraphicFramePr>
        <p:xfrm>
          <a:off x="4622241" y="3429000"/>
          <a:ext cx="4219997" cy="14843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199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02352">
                <a:tc>
                  <a:txBody>
                    <a:bodyPr/>
                    <a:lstStyle/>
                    <a:p>
                      <a:r>
                        <a:rPr lang="en-GB" sz="1600" dirty="0"/>
                        <a:t>Planned</a:t>
                      </a:r>
                      <a:r>
                        <a:rPr lang="en-GB" sz="1600" baseline="0" dirty="0"/>
                        <a:t> for next quarter (March 22- June 22)</a:t>
                      </a:r>
                      <a:endParaRPr lang="en-GB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55928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300" baseline="0" dirty="0"/>
                        <a:t>Hold pilots for Team Conversations and evaluate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300" baseline="0" dirty="0"/>
                        <a:t>Determine resourcing model / support for Team Conversations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300" baseline="0" dirty="0"/>
                        <a:t>Finalise design of reward and recognition scheme and test and communicate across the organisation</a:t>
                      </a:r>
                      <a:endParaRPr lang="en-GB" sz="13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6759151"/>
              </p:ext>
            </p:extLst>
          </p:nvPr>
        </p:nvGraphicFramePr>
        <p:xfrm>
          <a:off x="4622241" y="1044756"/>
          <a:ext cx="4198231" cy="20059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82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838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0001">
                <a:tc>
                  <a:txBody>
                    <a:bodyPr/>
                    <a:lstStyle/>
                    <a:p>
                      <a:r>
                        <a:rPr lang="en-GB" sz="1600" dirty="0"/>
                        <a:t>Milestone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RAG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6045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300" dirty="0"/>
                        <a:t>Launch Values Animation to</a:t>
                      </a:r>
                      <a:r>
                        <a:rPr lang="en-GB" sz="1300" baseline="0" dirty="0"/>
                        <a:t> all staff</a:t>
                      </a:r>
                      <a:endParaRPr lang="en-GB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300" dirty="0"/>
                        <a:t>1</a:t>
                      </a:r>
                      <a:r>
                        <a:rPr lang="en-GB" sz="1300" baseline="30000" dirty="0"/>
                        <a:t>st</a:t>
                      </a:r>
                      <a:r>
                        <a:rPr lang="en-GB" sz="1300" dirty="0"/>
                        <a:t> December 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300" dirty="0"/>
                        <a:t>Completed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6045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400" dirty="0"/>
                        <a:t>Hold and evaluate Culture “Team</a:t>
                      </a:r>
                      <a:r>
                        <a:rPr lang="en-GB" sz="1400" baseline="0" dirty="0"/>
                        <a:t> Conversation” </a:t>
                      </a:r>
                      <a:r>
                        <a:rPr lang="en-GB" sz="1400" dirty="0"/>
                        <a:t>pilots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400" dirty="0"/>
                        <a:t>Updated</a:t>
                      </a:r>
                      <a:r>
                        <a:rPr lang="en-GB" sz="1400" baseline="0" dirty="0"/>
                        <a:t> to start in March 2022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400" dirty="0"/>
                        <a:t>Team</a:t>
                      </a:r>
                      <a:r>
                        <a:rPr lang="en-GB" sz="1400" baseline="0" dirty="0"/>
                        <a:t> Conversations will  now start roll out in March</a:t>
                      </a:r>
                      <a:endParaRPr lang="en-GB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0944386"/>
              </p:ext>
            </p:extLst>
          </p:nvPr>
        </p:nvGraphicFramePr>
        <p:xfrm>
          <a:off x="210079" y="980729"/>
          <a:ext cx="4217906" cy="2407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179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16168">
                <a:tc>
                  <a:txBody>
                    <a:bodyPr/>
                    <a:lstStyle/>
                    <a:p>
                      <a:r>
                        <a:rPr lang="en-GB" sz="1600" dirty="0"/>
                        <a:t>Reminder of Scope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60096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300" dirty="0"/>
                        <a:t>Definition</a:t>
                      </a:r>
                      <a:r>
                        <a:rPr lang="en-GB" sz="1300" baseline="0" dirty="0"/>
                        <a:t> and roll-out of a new vision and set of strategic objectives for NHS Highland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300" baseline="0" dirty="0"/>
                        <a:t>Communication and embedding of the NHS Scotland values across the organisation, with shared understanding of what these means in terms of expected behaviours and ways of working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300" baseline="0" dirty="0"/>
                        <a:t>Definition and roll-out of a visual (brand i.e. to replace the HQA) and tools to support the dissemination of the vision, values and objectives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GB" sz="13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1150642"/>
              </p:ext>
            </p:extLst>
          </p:nvPr>
        </p:nvGraphicFramePr>
        <p:xfrm>
          <a:off x="251520" y="5157192"/>
          <a:ext cx="8632509" cy="1417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27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058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3982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19256">
                <a:tc>
                  <a:txBody>
                    <a:bodyPr/>
                    <a:lstStyle/>
                    <a:p>
                      <a:r>
                        <a:rPr lang="en-GB" sz="1600" dirty="0"/>
                        <a:t>Risks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Mitigating</a:t>
                      </a:r>
                      <a:r>
                        <a:rPr lang="en-GB" sz="1600" baseline="0" dirty="0"/>
                        <a:t> Actions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Owner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Progress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4312"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300" baseline="0" dirty="0"/>
                        <a:t>There is a risk that due to organisational pressures (COVID, Winter) staff capacity to engage in culture development activities is severely reduced</a:t>
                      </a:r>
                      <a:endParaRPr lang="en-GB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300" dirty="0"/>
                        <a:t>Team Conversations</a:t>
                      </a:r>
                      <a:r>
                        <a:rPr lang="en-GB" sz="1300" baseline="0" dirty="0"/>
                        <a:t> has been paused for roll-out during current </a:t>
                      </a:r>
                      <a:r>
                        <a:rPr lang="en-GB" sz="1300" baseline="0" dirty="0" err="1"/>
                        <a:t>Covid</a:t>
                      </a:r>
                      <a:r>
                        <a:rPr lang="en-GB" sz="1300" baseline="0" dirty="0"/>
                        <a:t> peak. Activities requiring less colleague engagement prioritised as well as ongoing focus on wellbeing.</a:t>
                      </a:r>
                      <a:endParaRPr lang="en-GB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300" dirty="0"/>
                        <a:t>EDG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300" dirty="0"/>
                        <a:t>Team</a:t>
                      </a:r>
                      <a:r>
                        <a:rPr lang="en-GB" sz="1300" baseline="0" dirty="0"/>
                        <a:t> Conversations and Leadership and Management Development activities to restart in March reflecting reduced systems pressure</a:t>
                      </a:r>
                      <a:endParaRPr lang="en-GB" sz="13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64231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48322" y="177959"/>
            <a:ext cx="84969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002060"/>
                </a:solidFill>
              </a:rPr>
              <a:t>Civility Saves Lives</a:t>
            </a:r>
          </a:p>
        </p:txBody>
      </p:sp>
      <p:sp>
        <p:nvSpPr>
          <p:cNvPr id="5" name="Rectangle 4"/>
          <p:cNvSpPr/>
          <p:nvPr/>
        </p:nvSpPr>
        <p:spPr>
          <a:xfrm>
            <a:off x="5868144" y="177961"/>
            <a:ext cx="1728192" cy="688033"/>
          </a:xfrm>
          <a:prstGeom prst="rect">
            <a:avLst/>
          </a:prstGeom>
          <a:noFill/>
          <a:ln w="19050">
            <a:solidFill>
              <a:srgbClr val="00206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>
                <a:solidFill>
                  <a:srgbClr val="002060"/>
                </a:solidFill>
              </a:rPr>
              <a:t>Priority Status</a:t>
            </a:r>
          </a:p>
        </p:txBody>
      </p:sp>
      <p:sp>
        <p:nvSpPr>
          <p:cNvPr id="9" name="Rectangle 8"/>
          <p:cNvSpPr/>
          <p:nvPr/>
        </p:nvSpPr>
        <p:spPr>
          <a:xfrm>
            <a:off x="4134326" y="177960"/>
            <a:ext cx="1728192" cy="688033"/>
          </a:xfrm>
          <a:prstGeom prst="rect">
            <a:avLst/>
          </a:prstGeom>
          <a:noFill/>
          <a:ln w="19050">
            <a:solidFill>
              <a:srgbClr val="00206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>
                <a:solidFill>
                  <a:srgbClr val="002060"/>
                </a:solidFill>
              </a:rPr>
              <a:t>Report Date: 9</a:t>
            </a:r>
            <a:r>
              <a:rPr lang="en-GB" sz="1600" b="1" baseline="30000" dirty="0">
                <a:solidFill>
                  <a:srgbClr val="002060"/>
                </a:solidFill>
              </a:rPr>
              <a:t>th</a:t>
            </a:r>
            <a:r>
              <a:rPr lang="en-GB" sz="1600" b="1" dirty="0">
                <a:solidFill>
                  <a:srgbClr val="002060"/>
                </a:solidFill>
              </a:rPr>
              <a:t> March 2022</a:t>
            </a:r>
          </a:p>
        </p:txBody>
      </p:sp>
      <p:sp>
        <p:nvSpPr>
          <p:cNvPr id="10" name="Rectangle 9"/>
          <p:cNvSpPr/>
          <p:nvPr/>
        </p:nvSpPr>
        <p:spPr>
          <a:xfrm>
            <a:off x="7596335" y="177959"/>
            <a:ext cx="1048931" cy="688033"/>
          </a:xfrm>
          <a:prstGeom prst="rect">
            <a:avLst/>
          </a:prstGeom>
          <a:solidFill>
            <a:srgbClr val="FFC000"/>
          </a:solidFill>
          <a:ln w="19050">
            <a:solidFill>
              <a:srgbClr val="00206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solidFill>
                  <a:srgbClr val="002060"/>
                </a:solidFill>
              </a:rPr>
              <a:t>Amber</a:t>
            </a:r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5843121"/>
              </p:ext>
            </p:extLst>
          </p:nvPr>
        </p:nvGraphicFramePr>
        <p:xfrm>
          <a:off x="210079" y="980729"/>
          <a:ext cx="4217906" cy="21312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179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92289">
                <a:tc>
                  <a:txBody>
                    <a:bodyPr/>
                    <a:lstStyle/>
                    <a:p>
                      <a:r>
                        <a:rPr lang="en-GB" sz="1600" dirty="0"/>
                        <a:t>Reminder of Scope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95942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300" dirty="0"/>
                        <a:t>Communication</a:t>
                      </a:r>
                      <a:r>
                        <a:rPr lang="en-GB" sz="1300" baseline="0" dirty="0"/>
                        <a:t> and embedding of the core tenets of CSL throughout NHSH, working closely with values and behaviours to ensure integrated messaging</a:t>
                      </a:r>
                      <a:endParaRPr lang="en-GB" sz="1300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300" dirty="0"/>
                        <a:t>Design</a:t>
                      </a:r>
                      <a:r>
                        <a:rPr lang="en-GB" sz="1300" baseline="0" dirty="0"/>
                        <a:t> and roll-out of materials and tools to support teams explore the “calling it out with compassion” approach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300" dirty="0"/>
                        <a:t>Assessment</a:t>
                      </a:r>
                      <a:r>
                        <a:rPr lang="en-GB" sz="1300" baseline="0" dirty="0"/>
                        <a:t> of efficacy of CSL via quantitative/ qualitative survey</a:t>
                      </a:r>
                      <a:endParaRPr lang="en-GB" sz="13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5022864"/>
              </p:ext>
            </p:extLst>
          </p:nvPr>
        </p:nvGraphicFramePr>
        <p:xfrm>
          <a:off x="251520" y="3212976"/>
          <a:ext cx="4219997" cy="14616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199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41770">
                <a:tc>
                  <a:txBody>
                    <a:bodyPr/>
                    <a:lstStyle/>
                    <a:p>
                      <a:r>
                        <a:rPr lang="en-GB" sz="1600" dirty="0"/>
                        <a:t>Achieved in last quarter (Jan 22</a:t>
                      </a:r>
                      <a:r>
                        <a:rPr lang="en-GB" sz="1600" baseline="0" dirty="0"/>
                        <a:t> – March 22)</a:t>
                      </a:r>
                      <a:endParaRPr lang="en-GB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26382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300" baseline="0" dirty="0"/>
                        <a:t>Discussions on approach to Promoting Professionalism progressing, with roll-out options under development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300" baseline="0" dirty="0"/>
                        <a:t>Meeting in diary for 4 March to progress planning and agree option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4707372"/>
              </p:ext>
            </p:extLst>
          </p:nvPr>
        </p:nvGraphicFramePr>
        <p:xfrm>
          <a:off x="4572000" y="3356992"/>
          <a:ext cx="4219997" cy="1358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199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02352">
                <a:tc>
                  <a:txBody>
                    <a:bodyPr/>
                    <a:lstStyle/>
                    <a:p>
                      <a:r>
                        <a:rPr lang="en-GB" sz="1600" dirty="0"/>
                        <a:t>Planned</a:t>
                      </a:r>
                      <a:r>
                        <a:rPr lang="en-GB" sz="1600" baseline="0" dirty="0"/>
                        <a:t> for next quarter (March – June 22)</a:t>
                      </a:r>
                      <a:endParaRPr lang="en-GB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55928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300" baseline="0" dirty="0"/>
                        <a:t>Progress discussion on approach to promoting professionalism (Vanderbilt)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300" baseline="0" dirty="0"/>
                        <a:t>Communicate / share approach to Civility Saves Lives and Promoting Professionalism across the organisation</a:t>
                      </a:r>
                      <a:endParaRPr lang="en-GB" sz="13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1923077"/>
              </p:ext>
            </p:extLst>
          </p:nvPr>
        </p:nvGraphicFramePr>
        <p:xfrm>
          <a:off x="323528" y="4869160"/>
          <a:ext cx="8632509" cy="1417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27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058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3982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19256">
                <a:tc>
                  <a:txBody>
                    <a:bodyPr/>
                    <a:lstStyle/>
                    <a:p>
                      <a:r>
                        <a:rPr lang="en-GB" sz="1600" dirty="0"/>
                        <a:t>Risks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Mitigating</a:t>
                      </a:r>
                      <a:r>
                        <a:rPr lang="en-GB" sz="1600" baseline="0" dirty="0"/>
                        <a:t> Actions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Owner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Progress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4312"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300" baseline="0" dirty="0"/>
                        <a:t>There is a risk that due to organisational pressures (COVID, Winter) staff capacity to engage in culture development activities is severely reduced</a:t>
                      </a:r>
                      <a:endParaRPr lang="en-GB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300" dirty="0"/>
                        <a:t>Team Conversations</a:t>
                      </a:r>
                      <a:r>
                        <a:rPr lang="en-GB" sz="1300" baseline="0" dirty="0"/>
                        <a:t> has been paused for roll-out during current </a:t>
                      </a:r>
                      <a:r>
                        <a:rPr lang="en-GB" sz="1300" baseline="0" dirty="0" err="1"/>
                        <a:t>Covid</a:t>
                      </a:r>
                      <a:r>
                        <a:rPr lang="en-GB" sz="1300" baseline="0" dirty="0"/>
                        <a:t> peak. Activities requiring less colleague engagement prioritised as well as ongoing focus on wellbeing.</a:t>
                      </a:r>
                      <a:endParaRPr lang="en-GB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300" dirty="0"/>
                        <a:t>EDG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300" dirty="0"/>
                        <a:t>Team</a:t>
                      </a:r>
                      <a:r>
                        <a:rPr lang="en-GB" sz="1300" baseline="0" dirty="0"/>
                        <a:t> Conversations and Leadership and Management Development activities to restart in March reflecting reduced systems pressure</a:t>
                      </a:r>
                      <a:endParaRPr lang="en-GB" sz="13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67315166-BDC0-4EBA-8EAF-FA77532496B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6179050"/>
              </p:ext>
            </p:extLst>
          </p:nvPr>
        </p:nvGraphicFramePr>
        <p:xfrm>
          <a:off x="4622241" y="1044756"/>
          <a:ext cx="4198231" cy="22192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82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37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0001">
                <a:tc>
                  <a:txBody>
                    <a:bodyPr/>
                    <a:lstStyle/>
                    <a:p>
                      <a:r>
                        <a:rPr lang="en-GB" sz="1600" dirty="0"/>
                        <a:t>Milestone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RAG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0312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300" dirty="0"/>
                        <a:t>Hold and evaluate Culture “Team</a:t>
                      </a:r>
                      <a:r>
                        <a:rPr lang="en-GB" sz="1300" baseline="0" dirty="0"/>
                        <a:t> Conversation” </a:t>
                      </a:r>
                      <a:r>
                        <a:rPr lang="en-GB" sz="1300" dirty="0"/>
                        <a:t>pilots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300" baseline="0" dirty="0"/>
                        <a:t>Moved to March 2022</a:t>
                      </a:r>
                      <a:endParaRPr lang="en-GB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300" dirty="0"/>
                        <a:t>Team</a:t>
                      </a:r>
                      <a:r>
                        <a:rPr lang="en-GB" sz="1300" baseline="0" dirty="0"/>
                        <a:t> Conversations will now start March 2022</a:t>
                      </a:r>
                      <a:endParaRPr lang="en-GB" sz="13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6045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300" dirty="0"/>
                        <a:t>Launch</a:t>
                      </a:r>
                      <a:r>
                        <a:rPr lang="en-GB" sz="1300" baseline="0" dirty="0"/>
                        <a:t> Poster Campaign (Civility)</a:t>
                      </a:r>
                      <a:endParaRPr lang="en-GB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300" dirty="0"/>
                        <a:t>TBC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300" dirty="0"/>
                        <a:t>Posters completed, awaiting rollout plan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6045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300" dirty="0"/>
                        <a:t>Agree plan for Promoting Professionalism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300" dirty="0"/>
                        <a:t>March 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300" dirty="0"/>
                        <a:t>Meeting on 4 March 2022 to progress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47082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35451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79512" y="177961"/>
            <a:ext cx="84969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002060"/>
                </a:solidFill>
              </a:rPr>
              <a:t>Leadership &amp; Management </a:t>
            </a:r>
          </a:p>
          <a:p>
            <a:r>
              <a:rPr lang="en-GB" sz="2400" dirty="0">
                <a:solidFill>
                  <a:srgbClr val="002060"/>
                </a:solidFill>
              </a:rPr>
              <a:t>Development</a:t>
            </a:r>
            <a:endParaRPr lang="en-GB" sz="2400" i="1" dirty="0">
              <a:solidFill>
                <a:srgbClr val="002060"/>
              </a:solidFill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5759181"/>
              </p:ext>
            </p:extLst>
          </p:nvPr>
        </p:nvGraphicFramePr>
        <p:xfrm>
          <a:off x="204487" y="4149080"/>
          <a:ext cx="4219997" cy="2209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199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18118">
                <a:tc>
                  <a:txBody>
                    <a:bodyPr/>
                    <a:lstStyle/>
                    <a:p>
                      <a:r>
                        <a:rPr lang="en-GB" sz="1600" dirty="0"/>
                        <a:t>Achieved in last quarter (</a:t>
                      </a:r>
                      <a:r>
                        <a:rPr lang="en-GB" sz="1600" baseline="0" dirty="0"/>
                        <a:t>Jan - March 22)</a:t>
                      </a:r>
                      <a:endParaRPr lang="en-GB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82082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300" baseline="0" dirty="0"/>
                        <a:t>Leadership and Management Development learning sessions paused due to Systems pressures impacting ability to attend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300" baseline="0" dirty="0"/>
                        <a:t>Replanning is now underway, rescheduled dates have been agreed from March </a:t>
                      </a:r>
                      <a:r>
                        <a:rPr lang="en-GB" sz="1300" baseline="0" dirty="0" err="1"/>
                        <a:t>nd</a:t>
                      </a:r>
                      <a:r>
                        <a:rPr lang="en-GB" sz="1300" baseline="0" dirty="0"/>
                        <a:t> a refresher session is also in development </a:t>
                      </a:r>
                      <a:endParaRPr lang="en-GB" sz="1300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GB" sz="1300" baseline="0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GB" sz="1300" baseline="0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GB" sz="1300" baseline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18212-7A48-4A74-B829-05422DE31EDE}" type="slidenum">
              <a:rPr lang="en-GB" smtClean="0"/>
              <a:t>5</a:t>
            </a:fld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5868144" y="177961"/>
            <a:ext cx="1728192" cy="688033"/>
          </a:xfrm>
          <a:prstGeom prst="rect">
            <a:avLst/>
          </a:prstGeom>
          <a:noFill/>
          <a:ln w="19050">
            <a:solidFill>
              <a:srgbClr val="00206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>
                <a:solidFill>
                  <a:srgbClr val="002060"/>
                </a:solidFill>
              </a:rPr>
              <a:t>Priority Status</a:t>
            </a:r>
          </a:p>
        </p:txBody>
      </p:sp>
      <p:sp>
        <p:nvSpPr>
          <p:cNvPr id="9" name="Rectangle 8"/>
          <p:cNvSpPr/>
          <p:nvPr/>
        </p:nvSpPr>
        <p:spPr>
          <a:xfrm>
            <a:off x="4134326" y="177960"/>
            <a:ext cx="1728192" cy="688033"/>
          </a:xfrm>
          <a:prstGeom prst="rect">
            <a:avLst/>
          </a:prstGeom>
          <a:noFill/>
          <a:ln w="19050">
            <a:solidFill>
              <a:srgbClr val="00206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>
                <a:solidFill>
                  <a:srgbClr val="002060"/>
                </a:solidFill>
              </a:rPr>
              <a:t>Report Date: 9</a:t>
            </a:r>
            <a:r>
              <a:rPr lang="en-GB" sz="1600" b="1" baseline="30000" dirty="0">
                <a:solidFill>
                  <a:srgbClr val="002060"/>
                </a:solidFill>
              </a:rPr>
              <a:t>th</a:t>
            </a:r>
            <a:r>
              <a:rPr lang="en-GB" sz="1600" b="1" dirty="0">
                <a:solidFill>
                  <a:srgbClr val="002060"/>
                </a:solidFill>
              </a:rPr>
              <a:t> March 2022</a:t>
            </a:r>
          </a:p>
        </p:txBody>
      </p:sp>
      <p:sp>
        <p:nvSpPr>
          <p:cNvPr id="10" name="Rectangle 9"/>
          <p:cNvSpPr/>
          <p:nvPr/>
        </p:nvSpPr>
        <p:spPr>
          <a:xfrm>
            <a:off x="7596336" y="177959"/>
            <a:ext cx="1080120" cy="688033"/>
          </a:xfrm>
          <a:prstGeom prst="rect">
            <a:avLst/>
          </a:prstGeom>
          <a:solidFill>
            <a:srgbClr val="00B050"/>
          </a:solidFill>
          <a:ln w="19050">
            <a:solidFill>
              <a:srgbClr val="00206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solidFill>
                  <a:srgbClr val="002060"/>
                </a:solidFill>
              </a:rPr>
              <a:t>Green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786837"/>
              </p:ext>
            </p:extLst>
          </p:nvPr>
        </p:nvGraphicFramePr>
        <p:xfrm>
          <a:off x="4622241" y="4149080"/>
          <a:ext cx="4219997" cy="14843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199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02352">
                <a:tc>
                  <a:txBody>
                    <a:bodyPr/>
                    <a:lstStyle/>
                    <a:p>
                      <a:r>
                        <a:rPr lang="en-GB" sz="1600" dirty="0"/>
                        <a:t>Planned</a:t>
                      </a:r>
                      <a:r>
                        <a:rPr lang="en-GB" sz="1600" baseline="0" dirty="0"/>
                        <a:t> for next quarter (March – June 22)</a:t>
                      </a:r>
                      <a:endParaRPr lang="en-GB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3843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300" baseline="0" dirty="0"/>
                        <a:t>Complete development of Phase 2 Leadership and Management Development modules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300" baseline="0" dirty="0"/>
                        <a:t>Launch Courageous Conversations e-learning module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300" baseline="0" dirty="0"/>
                        <a:t>Re-start cohorts for Leadership and Management Development</a:t>
                      </a:r>
                      <a:endParaRPr lang="en-GB" sz="13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4594580"/>
              </p:ext>
            </p:extLst>
          </p:nvPr>
        </p:nvGraphicFramePr>
        <p:xfrm>
          <a:off x="210078" y="980729"/>
          <a:ext cx="5226018" cy="3002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260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16168">
                <a:tc>
                  <a:txBody>
                    <a:bodyPr/>
                    <a:lstStyle/>
                    <a:p>
                      <a:r>
                        <a:rPr lang="en-GB" sz="1600" dirty="0"/>
                        <a:t>Reminder of Scope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60096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300" dirty="0"/>
                        <a:t>Developing and implementing a leadership</a:t>
                      </a:r>
                      <a:r>
                        <a:rPr lang="en-GB" sz="1300" baseline="0" dirty="0"/>
                        <a:t> and management framework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300" baseline="0" dirty="0"/>
                        <a:t>Design and deliver an open and transparent process for embarking upon a programme of development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300" baseline="0" dirty="0"/>
                        <a:t>Design and deliver a suite of learning materials that will deliver the programme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300" baseline="0" dirty="0"/>
                        <a:t>Explore and deliver other mechanisms of support (beyond learning), for example peer support, action learning sets and coaching</a:t>
                      </a:r>
                      <a:endParaRPr lang="en-GB" sz="1300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300" dirty="0"/>
                        <a:t>Design and delivery</a:t>
                      </a:r>
                      <a:r>
                        <a:rPr lang="en-GB" sz="1300" baseline="0" dirty="0"/>
                        <a:t> of a clear learning pathway to support Managers to have career conversations with their teams </a:t>
                      </a:r>
                      <a:r>
                        <a:rPr lang="en-GB" sz="1300" baseline="0" dirty="0">
                          <a:solidFill>
                            <a:schemeClr val="tx1"/>
                          </a:solidFill>
                        </a:rPr>
                        <a:t>development available for all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300" baseline="0" dirty="0">
                          <a:solidFill>
                            <a:schemeClr val="tx1"/>
                          </a:solidFill>
                        </a:rPr>
                        <a:t>Design and delivery of a promotion and  evaluation approach to all aspects of the leadership and management development programme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4440999"/>
              </p:ext>
            </p:extLst>
          </p:nvPr>
        </p:nvGraphicFramePr>
        <p:xfrm>
          <a:off x="5508104" y="1044756"/>
          <a:ext cx="3312368" cy="22954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21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0001">
                <a:tc>
                  <a:txBody>
                    <a:bodyPr/>
                    <a:lstStyle/>
                    <a:p>
                      <a:r>
                        <a:rPr lang="en-GB" sz="1600" dirty="0"/>
                        <a:t>Milestone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RAG</a:t>
                      </a:r>
                    </a:p>
                  </a:txBody>
                  <a:tcPr>
                    <a:lnB w="38100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6045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200" dirty="0"/>
                        <a:t>All Phase 1 Leadership</a:t>
                      </a:r>
                      <a:r>
                        <a:rPr lang="en-GB" sz="1200" baseline="0" dirty="0"/>
                        <a:t> module development complete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200" baseline="0" dirty="0"/>
                        <a:t>30</a:t>
                      </a:r>
                      <a:r>
                        <a:rPr lang="en-GB" sz="1200" baseline="30000" dirty="0"/>
                        <a:t>th</a:t>
                      </a:r>
                      <a:r>
                        <a:rPr lang="en-GB" sz="1200" baseline="0" dirty="0"/>
                        <a:t> September</a:t>
                      </a:r>
                      <a:endParaRPr lang="en-GB" sz="1200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200" dirty="0"/>
                        <a:t>Completed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100" dirty="0"/>
                        <a:t>Hold and evaluate Culture “Team</a:t>
                      </a:r>
                      <a:r>
                        <a:rPr lang="en-GB" sz="1100" baseline="0" dirty="0"/>
                        <a:t> Conversation” </a:t>
                      </a:r>
                      <a:r>
                        <a:rPr lang="en-GB" sz="1100" dirty="0"/>
                        <a:t>pilots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100" baseline="0" dirty="0"/>
                        <a:t>Reforecast to March 2022</a:t>
                      </a:r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100" dirty="0"/>
                        <a:t>Team</a:t>
                      </a:r>
                      <a:r>
                        <a:rPr lang="en-GB" sz="1100" baseline="0" dirty="0"/>
                        <a:t> Conversations will now start roll out in March</a:t>
                      </a:r>
                      <a:endParaRPr lang="en-GB" sz="1100" dirty="0"/>
                    </a:p>
                  </a:txBody>
                  <a:tcPr>
                    <a:lnT w="12700" cmpd="sng">
                      <a:noFill/>
                    </a:lnT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79512" y="6531325"/>
            <a:ext cx="45273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i="1" dirty="0"/>
              <a:t>Risk as for Values and Behaviours and Civility </a:t>
            </a:r>
          </a:p>
        </p:txBody>
      </p:sp>
    </p:spTree>
    <p:extLst>
      <p:ext uri="{BB962C8B-B14F-4D97-AF65-F5344CB8AC3E}">
        <p14:creationId xmlns:p14="http://schemas.microsoft.com/office/powerpoint/2010/main" val="38550563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79512" y="332655"/>
            <a:ext cx="84969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002060"/>
                </a:solidFill>
              </a:rPr>
              <a:t>Culture Metrics and Tools</a:t>
            </a:r>
            <a:endParaRPr lang="en-GB" sz="2400" i="1" dirty="0">
              <a:solidFill>
                <a:srgbClr val="00206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18212-7A48-4A74-B829-05422DE31EDE}" type="slidenum">
              <a:rPr lang="en-GB" smtClean="0"/>
              <a:t>6</a:t>
            </a:fld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5868144" y="177961"/>
            <a:ext cx="1728192" cy="688033"/>
          </a:xfrm>
          <a:prstGeom prst="rect">
            <a:avLst/>
          </a:prstGeom>
          <a:noFill/>
          <a:ln w="19050">
            <a:solidFill>
              <a:srgbClr val="00206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>
                <a:solidFill>
                  <a:srgbClr val="002060"/>
                </a:solidFill>
              </a:rPr>
              <a:t>Priority Status</a:t>
            </a:r>
          </a:p>
        </p:txBody>
      </p:sp>
      <p:sp>
        <p:nvSpPr>
          <p:cNvPr id="9" name="Rectangle 8"/>
          <p:cNvSpPr/>
          <p:nvPr/>
        </p:nvSpPr>
        <p:spPr>
          <a:xfrm>
            <a:off x="4134326" y="177960"/>
            <a:ext cx="1728192" cy="688033"/>
          </a:xfrm>
          <a:prstGeom prst="rect">
            <a:avLst/>
          </a:prstGeom>
          <a:noFill/>
          <a:ln w="19050">
            <a:solidFill>
              <a:srgbClr val="00206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>
                <a:solidFill>
                  <a:srgbClr val="002060"/>
                </a:solidFill>
              </a:rPr>
              <a:t>Report Date: 9</a:t>
            </a:r>
            <a:r>
              <a:rPr lang="en-GB" sz="1600" b="1" baseline="30000" dirty="0">
                <a:solidFill>
                  <a:srgbClr val="002060"/>
                </a:solidFill>
              </a:rPr>
              <a:t>th</a:t>
            </a:r>
            <a:r>
              <a:rPr lang="en-GB" sz="1600" b="1" dirty="0">
                <a:solidFill>
                  <a:srgbClr val="002060"/>
                </a:solidFill>
              </a:rPr>
              <a:t> March 2022</a:t>
            </a:r>
          </a:p>
        </p:txBody>
      </p:sp>
      <p:sp>
        <p:nvSpPr>
          <p:cNvPr id="10" name="Rectangle 9"/>
          <p:cNvSpPr/>
          <p:nvPr/>
        </p:nvSpPr>
        <p:spPr>
          <a:xfrm>
            <a:off x="7596336" y="177959"/>
            <a:ext cx="936104" cy="688033"/>
          </a:xfrm>
          <a:prstGeom prst="rect">
            <a:avLst/>
          </a:prstGeom>
          <a:solidFill>
            <a:srgbClr val="FFC000"/>
          </a:solidFill>
          <a:ln w="19050">
            <a:solidFill>
              <a:srgbClr val="00206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solidFill>
                  <a:srgbClr val="002060"/>
                </a:solidFill>
              </a:rPr>
              <a:t>Amber</a:t>
            </a:r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598248"/>
              </p:ext>
            </p:extLst>
          </p:nvPr>
        </p:nvGraphicFramePr>
        <p:xfrm>
          <a:off x="210079" y="980729"/>
          <a:ext cx="4217906" cy="23953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179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16168">
                <a:tc>
                  <a:txBody>
                    <a:bodyPr/>
                    <a:lstStyle/>
                    <a:p>
                      <a:r>
                        <a:rPr lang="en-GB" sz="1600" dirty="0"/>
                        <a:t>Reminder of Scope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60096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300" dirty="0"/>
                        <a:t>Define and agree</a:t>
                      </a:r>
                      <a:r>
                        <a:rPr lang="en-GB" sz="1300" baseline="0" dirty="0"/>
                        <a:t> a </a:t>
                      </a:r>
                      <a:r>
                        <a:rPr lang="en-GB" sz="1300" dirty="0"/>
                        <a:t>set of metrics to be included</a:t>
                      </a:r>
                      <a:r>
                        <a:rPr lang="en-GB" sz="1300" baseline="0" dirty="0"/>
                        <a:t> </a:t>
                      </a:r>
                      <a:r>
                        <a:rPr lang="en-GB" sz="1300" dirty="0"/>
                        <a:t>within the Integrated</a:t>
                      </a:r>
                      <a:r>
                        <a:rPr lang="en-GB" sz="1300" baseline="0" dirty="0"/>
                        <a:t> Performance Report (under Staff Governance)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300" baseline="0" dirty="0"/>
                        <a:t>Design and delivery of regular culture dashboard, allowing identification of areas / departments that may require support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300" baseline="0" dirty="0"/>
                        <a:t>Delivery of a one-off (or regular) tool for conducting culture assessment / survey (complementary to rather than duplicating </a:t>
                      </a:r>
                      <a:r>
                        <a:rPr lang="en-GB" sz="1300" baseline="0" dirty="0" err="1"/>
                        <a:t>iMatter</a:t>
                      </a:r>
                      <a:r>
                        <a:rPr lang="en-GB" sz="1300" baseline="0" dirty="0"/>
                        <a:t>)</a:t>
                      </a:r>
                      <a:endParaRPr lang="en-GB" sz="13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0589447"/>
              </p:ext>
            </p:extLst>
          </p:nvPr>
        </p:nvGraphicFramePr>
        <p:xfrm>
          <a:off x="241785" y="3528784"/>
          <a:ext cx="4219997" cy="14843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199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02352">
                <a:tc>
                  <a:txBody>
                    <a:bodyPr/>
                    <a:lstStyle/>
                    <a:p>
                      <a:r>
                        <a:rPr lang="en-GB" sz="1600" dirty="0"/>
                        <a:t>Achieved in last quarter (</a:t>
                      </a:r>
                      <a:r>
                        <a:rPr lang="en-GB" sz="1600" baseline="0" dirty="0"/>
                        <a:t>Jan  - March 22)</a:t>
                      </a:r>
                      <a:endParaRPr lang="en-GB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3843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300" baseline="0" dirty="0"/>
                        <a:t>Ongoing analysis and sharing of results at team / departmental level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300" baseline="0" dirty="0"/>
                        <a:t>Listening and Learning events held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300" baseline="0" dirty="0"/>
                        <a:t>Listening and Learning Partner Survey (for non-employees) closed and results analysed</a:t>
                      </a:r>
                      <a:endParaRPr lang="en-GB" sz="13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1627185"/>
              </p:ext>
            </p:extLst>
          </p:nvPr>
        </p:nvGraphicFramePr>
        <p:xfrm>
          <a:off x="4572000" y="3501008"/>
          <a:ext cx="4219997" cy="16825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199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02352">
                <a:tc>
                  <a:txBody>
                    <a:bodyPr/>
                    <a:lstStyle/>
                    <a:p>
                      <a:r>
                        <a:rPr lang="en-GB" sz="1600" dirty="0"/>
                        <a:t>Planned</a:t>
                      </a:r>
                      <a:r>
                        <a:rPr lang="en-GB" sz="1600" baseline="0" dirty="0"/>
                        <a:t> for next quarter (March – June 22)</a:t>
                      </a:r>
                      <a:endParaRPr lang="en-GB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3843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300" baseline="0" dirty="0"/>
                        <a:t>Progress development of “Culture dashboard” bringing together other key metrics (e.g. absence rates)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300" baseline="0" dirty="0"/>
                        <a:t>Continue to hold staff focus groups and ‘Listening and Learning’ events to understand feedback and themes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300" baseline="0" dirty="0"/>
                        <a:t>Implement exit and on-boarding surveys as part of the Culture Amp platform</a:t>
                      </a:r>
                      <a:endParaRPr lang="en-GB" sz="13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8779797"/>
              </p:ext>
            </p:extLst>
          </p:nvPr>
        </p:nvGraphicFramePr>
        <p:xfrm>
          <a:off x="251520" y="5363336"/>
          <a:ext cx="8560501" cy="1417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0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803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678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93007">
                <a:tc>
                  <a:txBody>
                    <a:bodyPr/>
                    <a:lstStyle/>
                    <a:p>
                      <a:r>
                        <a:rPr lang="en-GB" sz="1600" dirty="0"/>
                        <a:t>Risks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Mitigating</a:t>
                      </a:r>
                      <a:r>
                        <a:rPr lang="en-GB" sz="1600" baseline="0" dirty="0"/>
                        <a:t> Actions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Owner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Progress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3008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300" dirty="0"/>
                        <a:t>There is a risk that staff do not perceive / feel action</a:t>
                      </a:r>
                      <a:r>
                        <a:rPr lang="en-GB" sz="1300" baseline="0" dirty="0"/>
                        <a:t> is being taken to respond to survey feedback (which was a key finding of the survey results)</a:t>
                      </a:r>
                      <a:endParaRPr lang="en-GB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300" dirty="0"/>
                        <a:t>Clear focus on one priority</a:t>
                      </a:r>
                      <a:r>
                        <a:rPr lang="en-GB" sz="1300" baseline="0" dirty="0"/>
                        <a:t> action in response to survey feedback; combined with series of focus groups and leadership roadshows to engage and listen to staff</a:t>
                      </a:r>
                      <a:endParaRPr lang="en-GB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300" dirty="0"/>
                        <a:t>EDG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300" dirty="0"/>
                        <a:t>Senior</a:t>
                      </a:r>
                      <a:r>
                        <a:rPr lang="en-GB" sz="1300" baseline="0" dirty="0"/>
                        <a:t> leadership visibility and clarity of strategic objectives prioritised with a number of strategy sessions held and EDG visits across the Region.</a:t>
                      </a:r>
                      <a:endParaRPr lang="en-GB" sz="13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21" name="Table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5332826"/>
              </p:ext>
            </p:extLst>
          </p:nvPr>
        </p:nvGraphicFramePr>
        <p:xfrm>
          <a:off x="4622241" y="1044756"/>
          <a:ext cx="4198231" cy="24174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82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398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0001">
                <a:tc>
                  <a:txBody>
                    <a:bodyPr/>
                    <a:lstStyle/>
                    <a:p>
                      <a:r>
                        <a:rPr lang="en-GB" sz="1600" dirty="0"/>
                        <a:t>Milestone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RAG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6045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300" dirty="0"/>
                        <a:t>Survey results and communications fully cascaded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300" dirty="0"/>
                        <a:t>From 30</a:t>
                      </a:r>
                      <a:r>
                        <a:rPr lang="en-GB" sz="1300" baseline="30000" dirty="0"/>
                        <a:t>th</a:t>
                      </a:r>
                      <a:r>
                        <a:rPr lang="en-GB" sz="1300" dirty="0"/>
                        <a:t> June 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300" dirty="0"/>
                        <a:t>Complete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6045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300" dirty="0"/>
                        <a:t>Roll out non employed culture survey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300" dirty="0"/>
                        <a:t>31 Dec 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300" dirty="0"/>
                        <a:t>Complete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713567"/>
                  </a:ext>
                </a:extLst>
              </a:tr>
              <a:tr h="376045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300" dirty="0"/>
                        <a:t>Development of culture dashboard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300" dirty="0"/>
                        <a:t>Revised to 30 June 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300" dirty="0"/>
                        <a:t>Workforce Analyst</a:t>
                      </a:r>
                      <a:r>
                        <a:rPr lang="en-GB" sz="1300" baseline="0" dirty="0"/>
                        <a:t> now onboarded so this work can commence</a:t>
                      </a:r>
                      <a:endParaRPr lang="en-GB" sz="1300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866972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79512" y="177961"/>
            <a:ext cx="84969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002060"/>
                </a:solidFill>
              </a:rPr>
              <a:t>People Processes</a:t>
            </a:r>
            <a:endParaRPr lang="en-GB" sz="2400" i="1" dirty="0">
              <a:solidFill>
                <a:srgbClr val="002060"/>
              </a:solidFill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8652442"/>
              </p:ext>
            </p:extLst>
          </p:nvPr>
        </p:nvGraphicFramePr>
        <p:xfrm>
          <a:off x="179512" y="3879939"/>
          <a:ext cx="4436021" cy="14481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360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35479">
                <a:tc>
                  <a:txBody>
                    <a:bodyPr/>
                    <a:lstStyle/>
                    <a:p>
                      <a:r>
                        <a:rPr lang="en-GB" sz="1600" dirty="0"/>
                        <a:t>Achieved in last quarter (Jan – March 22)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12713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300" dirty="0"/>
                        <a:t>Tool</a:t>
                      </a:r>
                      <a:r>
                        <a:rPr lang="en-GB" sz="1300" baseline="0" dirty="0"/>
                        <a:t> to support people process timeline planning / management developed and in use to be tested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300" baseline="0" dirty="0"/>
                        <a:t>Reporting of people process case metrics continues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18212-7A48-4A74-B829-05422DE31EDE}" type="slidenum">
              <a:rPr lang="en-GB" smtClean="0"/>
              <a:t>7</a:t>
            </a:fld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5868144" y="177961"/>
            <a:ext cx="1728192" cy="688033"/>
          </a:xfrm>
          <a:prstGeom prst="rect">
            <a:avLst/>
          </a:prstGeom>
          <a:noFill/>
          <a:ln w="19050">
            <a:solidFill>
              <a:srgbClr val="00206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>
                <a:solidFill>
                  <a:srgbClr val="002060"/>
                </a:solidFill>
              </a:rPr>
              <a:t>Priority Status</a:t>
            </a:r>
          </a:p>
        </p:txBody>
      </p:sp>
      <p:sp>
        <p:nvSpPr>
          <p:cNvPr id="9" name="Rectangle 8"/>
          <p:cNvSpPr/>
          <p:nvPr/>
        </p:nvSpPr>
        <p:spPr>
          <a:xfrm>
            <a:off x="4134326" y="177960"/>
            <a:ext cx="1728192" cy="688033"/>
          </a:xfrm>
          <a:prstGeom prst="rect">
            <a:avLst/>
          </a:prstGeom>
          <a:noFill/>
          <a:ln w="19050">
            <a:solidFill>
              <a:srgbClr val="00206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>
                <a:solidFill>
                  <a:srgbClr val="002060"/>
                </a:solidFill>
              </a:rPr>
              <a:t>Report Date: 9</a:t>
            </a:r>
            <a:r>
              <a:rPr lang="en-GB" sz="1600" b="1" baseline="30000" dirty="0">
                <a:solidFill>
                  <a:srgbClr val="002060"/>
                </a:solidFill>
              </a:rPr>
              <a:t>th</a:t>
            </a:r>
            <a:r>
              <a:rPr lang="en-GB" sz="1600" b="1" dirty="0">
                <a:solidFill>
                  <a:srgbClr val="002060"/>
                </a:solidFill>
              </a:rPr>
              <a:t> March 2022</a:t>
            </a:r>
          </a:p>
        </p:txBody>
      </p:sp>
      <p:sp>
        <p:nvSpPr>
          <p:cNvPr id="10" name="Rectangle 9"/>
          <p:cNvSpPr/>
          <p:nvPr/>
        </p:nvSpPr>
        <p:spPr>
          <a:xfrm>
            <a:off x="7596336" y="177959"/>
            <a:ext cx="864096" cy="688033"/>
          </a:xfrm>
          <a:prstGeom prst="rect">
            <a:avLst/>
          </a:prstGeom>
          <a:solidFill>
            <a:srgbClr val="00B050"/>
          </a:solidFill>
          <a:ln w="19050">
            <a:solidFill>
              <a:srgbClr val="00206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rgbClr val="002060"/>
                </a:solidFill>
              </a:rPr>
              <a:t>Green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4090813"/>
              </p:ext>
            </p:extLst>
          </p:nvPr>
        </p:nvGraphicFramePr>
        <p:xfrm>
          <a:off x="4716016" y="3068960"/>
          <a:ext cx="4176464" cy="1417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764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04016">
                <a:tc>
                  <a:txBody>
                    <a:bodyPr/>
                    <a:lstStyle/>
                    <a:p>
                      <a:r>
                        <a:rPr lang="en-GB" sz="1600" dirty="0"/>
                        <a:t>Planned</a:t>
                      </a:r>
                      <a:r>
                        <a:rPr lang="en-GB" sz="1600" baseline="0" dirty="0"/>
                        <a:t> for next quarter (March - June 22)</a:t>
                      </a:r>
                      <a:endParaRPr lang="en-GB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3843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300" baseline="0" dirty="0"/>
                        <a:t>Progress procurement of case management system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300" baseline="0" dirty="0"/>
                        <a:t>Ongoing improvement to people process reporting / timelines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300" baseline="0" dirty="0"/>
                        <a:t>Further development of people process feedback mechanism (possibly via Culture Amp)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4849728"/>
              </p:ext>
            </p:extLst>
          </p:nvPr>
        </p:nvGraphicFramePr>
        <p:xfrm>
          <a:off x="190820" y="5373216"/>
          <a:ext cx="8632509" cy="121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249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642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071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35397">
                <a:tc>
                  <a:txBody>
                    <a:bodyPr/>
                    <a:lstStyle/>
                    <a:p>
                      <a:r>
                        <a:rPr lang="en-GB" sz="1600" dirty="0"/>
                        <a:t>Risks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Mitigating</a:t>
                      </a:r>
                      <a:r>
                        <a:rPr lang="en-GB" sz="1600" baseline="0" dirty="0"/>
                        <a:t> Actions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Owner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Progress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6848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300" dirty="0"/>
                        <a:t>In order to facilitate case management /</a:t>
                      </a:r>
                      <a:r>
                        <a:rPr lang="en-GB" sz="1300" baseline="0" dirty="0"/>
                        <a:t> tracking systems development or procurement is required. This is currently stalled.</a:t>
                      </a:r>
                      <a:endParaRPr lang="en-GB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300" dirty="0"/>
                        <a:t>Dedicated resource is</a:t>
                      </a:r>
                      <a:r>
                        <a:rPr lang="en-GB" sz="1300" baseline="0" dirty="0"/>
                        <a:t> needed to progress systems specification and project team to be formed. Timelines to be updated. </a:t>
                      </a:r>
                      <a:endParaRPr lang="en-GB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300" dirty="0"/>
                        <a:t>Kevin</a:t>
                      </a:r>
                      <a:r>
                        <a:rPr lang="en-GB" sz="1300" baseline="0" dirty="0"/>
                        <a:t> </a:t>
                      </a:r>
                      <a:r>
                        <a:rPr lang="en-GB" sz="1300" baseline="0" dirty="0" err="1"/>
                        <a:t>Colcough</a:t>
                      </a:r>
                      <a:endParaRPr lang="en-GB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300" dirty="0"/>
                        <a:t>This</a:t>
                      </a:r>
                      <a:r>
                        <a:rPr lang="en-GB" sz="1300" baseline="0" dirty="0"/>
                        <a:t> has been assessed as part of the overall requirements for the People and Culture function.</a:t>
                      </a:r>
                      <a:endParaRPr lang="en-GB" sz="13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2658954"/>
              </p:ext>
            </p:extLst>
          </p:nvPr>
        </p:nvGraphicFramePr>
        <p:xfrm>
          <a:off x="210079" y="980729"/>
          <a:ext cx="4361921" cy="2804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619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16168">
                <a:tc>
                  <a:txBody>
                    <a:bodyPr/>
                    <a:lstStyle/>
                    <a:p>
                      <a:r>
                        <a:rPr lang="en-GB" sz="1600" dirty="0"/>
                        <a:t>Reminder of Scope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60096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300" dirty="0"/>
                        <a:t>Training</a:t>
                      </a:r>
                      <a:r>
                        <a:rPr lang="en-GB" sz="1300" baseline="0" dirty="0"/>
                        <a:t> and awareness for Managers and Staff on Once for Scotland policies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300" baseline="0" dirty="0"/>
                        <a:t>Implementation of case review, lessons learned and case auditing processes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300" baseline="0" dirty="0"/>
                        <a:t>Design and implementation of a case management system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300" baseline="0" dirty="0"/>
                        <a:t>Design and implementation of regular process reporting / performance information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300" baseline="0" dirty="0"/>
                        <a:t>Clarification and communication of the roles of the parties involved in people processes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300" baseline="0" dirty="0"/>
                        <a:t>Design and implementation of any agreed changes to organisational model e.g. for investigations.</a:t>
                      </a:r>
                      <a:endParaRPr lang="en-GB" sz="13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3913186"/>
              </p:ext>
            </p:extLst>
          </p:nvPr>
        </p:nvGraphicFramePr>
        <p:xfrm>
          <a:off x="4716016" y="1044756"/>
          <a:ext cx="4104456" cy="19297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98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44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0001">
                <a:tc>
                  <a:txBody>
                    <a:bodyPr/>
                    <a:lstStyle/>
                    <a:p>
                      <a:r>
                        <a:rPr lang="en-GB" sz="1600" dirty="0"/>
                        <a:t>Milestone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RAG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6045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300" dirty="0"/>
                        <a:t>People Process</a:t>
                      </a:r>
                      <a:r>
                        <a:rPr lang="en-GB" sz="1300" baseline="0" dirty="0"/>
                        <a:t> Reporting fully in place</a:t>
                      </a:r>
                      <a:endParaRPr lang="en-GB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300" dirty="0"/>
                        <a:t>31</a:t>
                      </a:r>
                      <a:r>
                        <a:rPr lang="en-GB" sz="1300" baseline="30000" dirty="0"/>
                        <a:t>st</a:t>
                      </a:r>
                      <a:r>
                        <a:rPr lang="en-GB" sz="1300" dirty="0"/>
                        <a:t> December</a:t>
                      </a:r>
                      <a:r>
                        <a:rPr lang="en-GB" sz="1300" baseline="0" dirty="0"/>
                        <a:t> 2021</a:t>
                      </a:r>
                      <a:endParaRPr lang="en-GB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300" dirty="0"/>
                        <a:t>Underway</a:t>
                      </a:r>
                      <a:r>
                        <a:rPr lang="en-GB" sz="1300" baseline="0" dirty="0"/>
                        <a:t> – but currently manual so time consuming</a:t>
                      </a:r>
                      <a:endParaRPr lang="en-GB" sz="13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6045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300" baseline="0" dirty="0"/>
                        <a:t>Early Resolution toolkit developed</a:t>
                      </a:r>
                      <a:endParaRPr lang="en-GB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300" dirty="0"/>
                        <a:t>31</a:t>
                      </a:r>
                      <a:r>
                        <a:rPr lang="en-GB" sz="1300" baseline="30000" dirty="0"/>
                        <a:t>st</a:t>
                      </a:r>
                      <a:r>
                        <a:rPr lang="en-GB" sz="1300" baseline="0" dirty="0"/>
                        <a:t> March 2022 (reforecast)</a:t>
                      </a:r>
                      <a:endParaRPr lang="en-GB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300" dirty="0"/>
                        <a:t>Working Group</a:t>
                      </a:r>
                      <a:r>
                        <a:rPr lang="en-GB" sz="1300" baseline="0" dirty="0"/>
                        <a:t> confirmed toolkit approach</a:t>
                      </a:r>
                      <a:endParaRPr lang="en-GB" sz="13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255345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79512" y="177961"/>
            <a:ext cx="84969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002060"/>
                </a:solidFill>
              </a:rPr>
              <a:t>Wellbeing</a:t>
            </a:r>
            <a:endParaRPr lang="en-GB" sz="2400" i="1" dirty="0">
              <a:solidFill>
                <a:srgbClr val="00206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868144" y="177961"/>
            <a:ext cx="1728192" cy="688033"/>
          </a:xfrm>
          <a:prstGeom prst="rect">
            <a:avLst/>
          </a:prstGeom>
          <a:noFill/>
          <a:ln w="19050">
            <a:solidFill>
              <a:srgbClr val="00206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>
                <a:solidFill>
                  <a:srgbClr val="002060"/>
                </a:solidFill>
              </a:rPr>
              <a:t>Priority Status</a:t>
            </a:r>
          </a:p>
        </p:txBody>
      </p:sp>
      <p:sp>
        <p:nvSpPr>
          <p:cNvPr id="9" name="Rectangle 8"/>
          <p:cNvSpPr/>
          <p:nvPr/>
        </p:nvSpPr>
        <p:spPr>
          <a:xfrm>
            <a:off x="4134326" y="177960"/>
            <a:ext cx="1728192" cy="688033"/>
          </a:xfrm>
          <a:prstGeom prst="rect">
            <a:avLst/>
          </a:prstGeom>
          <a:noFill/>
          <a:ln w="19050">
            <a:solidFill>
              <a:srgbClr val="00206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>
                <a:solidFill>
                  <a:srgbClr val="002060"/>
                </a:solidFill>
              </a:rPr>
              <a:t>Report Date: 9</a:t>
            </a:r>
            <a:r>
              <a:rPr lang="en-GB" sz="1600" b="1" baseline="30000" dirty="0">
                <a:solidFill>
                  <a:srgbClr val="002060"/>
                </a:solidFill>
              </a:rPr>
              <a:t>th</a:t>
            </a:r>
            <a:r>
              <a:rPr lang="en-GB" sz="1600" b="1" dirty="0">
                <a:solidFill>
                  <a:srgbClr val="002060"/>
                </a:solidFill>
              </a:rPr>
              <a:t> March 2022 </a:t>
            </a:r>
          </a:p>
        </p:txBody>
      </p:sp>
      <p:sp>
        <p:nvSpPr>
          <p:cNvPr id="10" name="Rectangle 9"/>
          <p:cNvSpPr/>
          <p:nvPr/>
        </p:nvSpPr>
        <p:spPr>
          <a:xfrm>
            <a:off x="7596336" y="177959"/>
            <a:ext cx="864096" cy="688033"/>
          </a:xfrm>
          <a:prstGeom prst="rect">
            <a:avLst/>
          </a:prstGeom>
          <a:solidFill>
            <a:srgbClr val="00B050"/>
          </a:solidFill>
          <a:ln w="19050">
            <a:solidFill>
              <a:srgbClr val="00206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>
                <a:solidFill>
                  <a:srgbClr val="002060"/>
                </a:solidFill>
              </a:rPr>
              <a:t>Green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2232557"/>
              </p:ext>
            </p:extLst>
          </p:nvPr>
        </p:nvGraphicFramePr>
        <p:xfrm>
          <a:off x="214010" y="3305912"/>
          <a:ext cx="4436021" cy="1640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360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60040">
                <a:tc>
                  <a:txBody>
                    <a:bodyPr/>
                    <a:lstStyle/>
                    <a:p>
                      <a:r>
                        <a:rPr lang="en-GB" sz="1600" dirty="0"/>
                        <a:t>Achieved in last quarter (Jan – March</a:t>
                      </a:r>
                      <a:r>
                        <a:rPr lang="en-GB" sz="1600" baseline="0" dirty="0"/>
                        <a:t> </a:t>
                      </a:r>
                      <a:r>
                        <a:rPr lang="en-GB" sz="1600" dirty="0"/>
                        <a:t>22)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12713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300" baseline="0" dirty="0"/>
                        <a:t>Proposal for additional Scottish Government funding evaluated – and alternative options now under review.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300" baseline="0" dirty="0"/>
                        <a:t>Initial set of strategic themes for Wellbeing developed, and compared with good practice from other organisations and the feedback from the Listening and Learning Survey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GB" sz="1300" baseline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7C218212-7A48-4A74-B829-05422DE31EDE}" type="slidenum">
              <a:rPr lang="en-GB" smtClean="0"/>
              <a:t>8</a:t>
            </a:fld>
            <a:endParaRPr lang="en-GB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1950760"/>
              </p:ext>
            </p:extLst>
          </p:nvPr>
        </p:nvGraphicFramePr>
        <p:xfrm>
          <a:off x="4716016" y="3645024"/>
          <a:ext cx="4176464" cy="1615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764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19256">
                <a:tc>
                  <a:txBody>
                    <a:bodyPr/>
                    <a:lstStyle/>
                    <a:p>
                      <a:r>
                        <a:rPr lang="en-GB" sz="1600" dirty="0"/>
                        <a:t>Planned</a:t>
                      </a:r>
                      <a:r>
                        <a:rPr lang="en-GB" sz="1600" baseline="0" dirty="0"/>
                        <a:t> for next quarter (March  - June 22)</a:t>
                      </a:r>
                      <a:endParaRPr lang="en-GB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3843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300" baseline="0" dirty="0"/>
                        <a:t>Finalise plan for quick wins and use of additional Government funding and endowment funds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300" baseline="0" dirty="0"/>
                        <a:t>Progress development of the longer term wellbeing strategy and priorities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300" baseline="0" dirty="0"/>
                        <a:t>Plan communication, engagement and events around wellbeing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872914"/>
              </p:ext>
            </p:extLst>
          </p:nvPr>
        </p:nvGraphicFramePr>
        <p:xfrm>
          <a:off x="190820" y="5373216"/>
          <a:ext cx="8632509" cy="1417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410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482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071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35397">
                <a:tc>
                  <a:txBody>
                    <a:bodyPr/>
                    <a:lstStyle/>
                    <a:p>
                      <a:r>
                        <a:rPr lang="en-GB" sz="1600" dirty="0"/>
                        <a:t>Risks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Mitigating</a:t>
                      </a:r>
                      <a:r>
                        <a:rPr lang="en-GB" sz="1600" baseline="0" dirty="0"/>
                        <a:t> Actions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Owner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Progress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6848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300" dirty="0"/>
                        <a:t>There is a risk that the timeframe</a:t>
                      </a:r>
                      <a:r>
                        <a:rPr lang="en-GB" sz="1300" baseline="0" dirty="0"/>
                        <a:t> for progressing / deciding upon specific wellbeing activities is protracted and therefore misses the time colleagues most need additional support</a:t>
                      </a:r>
                      <a:endParaRPr lang="en-GB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300" dirty="0"/>
                        <a:t>Timely</a:t>
                      </a:r>
                      <a:r>
                        <a:rPr lang="en-GB" sz="1300" baseline="0" dirty="0"/>
                        <a:t> and regular </a:t>
                      </a:r>
                      <a:r>
                        <a:rPr lang="en-GB" sz="1300" baseline="0" dirty="0" err="1"/>
                        <a:t>workstream</a:t>
                      </a:r>
                      <a:r>
                        <a:rPr lang="en-GB" sz="1300" baseline="0" dirty="0"/>
                        <a:t> meetings combined with easy access to decision-making forum where needed (e.g. EDG)</a:t>
                      </a:r>
                      <a:endParaRPr lang="en-GB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300" dirty="0"/>
                        <a:t>Fiona Hogg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300" dirty="0"/>
                        <a:t>Options under</a:t>
                      </a:r>
                      <a:r>
                        <a:rPr lang="en-GB" sz="1300" baseline="0" dirty="0"/>
                        <a:t> development – will require rapid turnaround and decision-making to meet financial year end.</a:t>
                      </a:r>
                      <a:endParaRPr lang="en-GB" sz="13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1004433"/>
              </p:ext>
            </p:extLst>
          </p:nvPr>
        </p:nvGraphicFramePr>
        <p:xfrm>
          <a:off x="210079" y="980729"/>
          <a:ext cx="4361921" cy="2209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619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16168">
                <a:tc>
                  <a:txBody>
                    <a:bodyPr/>
                    <a:lstStyle/>
                    <a:p>
                      <a:r>
                        <a:rPr lang="en-GB" sz="1600" dirty="0"/>
                        <a:t>Reminder of Scope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04879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300" dirty="0"/>
                        <a:t>Scope</a:t>
                      </a:r>
                      <a:r>
                        <a:rPr lang="en-GB" sz="1300" baseline="0" dirty="0"/>
                        <a:t> currently being finalised based upon working group and colleague feedback, but will include: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300" baseline="0" dirty="0"/>
                        <a:t>Development of a long-term Wellbeing strategy, building upon the progress made on the support offer during the initial stages of the </a:t>
                      </a:r>
                      <a:r>
                        <a:rPr lang="en-GB" sz="1300" baseline="0" dirty="0" err="1"/>
                        <a:t>Covid</a:t>
                      </a:r>
                      <a:r>
                        <a:rPr lang="en-GB" sz="1300" baseline="0" dirty="0"/>
                        <a:t> pandemic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300" baseline="0" dirty="0"/>
                        <a:t>Identification and implementation of ‘quick wins’ (or shorter term improvements) to support colleagues over the ongoing pandemic, including the allocation of additional Government funding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1879165"/>
              </p:ext>
            </p:extLst>
          </p:nvPr>
        </p:nvGraphicFramePr>
        <p:xfrm>
          <a:off x="4716016" y="1015896"/>
          <a:ext cx="4104456" cy="23259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98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44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0001">
                <a:tc>
                  <a:txBody>
                    <a:bodyPr/>
                    <a:lstStyle/>
                    <a:p>
                      <a:r>
                        <a:rPr lang="en-GB" sz="1600" dirty="0"/>
                        <a:t>Milestone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RAG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6045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300" dirty="0"/>
                        <a:t>Wellbeing</a:t>
                      </a:r>
                      <a:r>
                        <a:rPr lang="en-GB" sz="1300" baseline="0" dirty="0"/>
                        <a:t> ‘quick wins’ / short term actions in place</a:t>
                      </a:r>
                      <a:endParaRPr lang="en-GB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300" dirty="0"/>
                        <a:t>31</a:t>
                      </a:r>
                      <a:r>
                        <a:rPr lang="en-GB" sz="1300" baseline="30000" dirty="0"/>
                        <a:t>st</a:t>
                      </a:r>
                      <a:r>
                        <a:rPr lang="en-GB" sz="1300" dirty="0"/>
                        <a:t> March 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300" dirty="0"/>
                        <a:t>Ongoing engagement and input, final decisions expected by end Feb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6045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300" dirty="0"/>
                        <a:t>Wellbeing Strategy developed and agreed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300" dirty="0"/>
                        <a:t>31</a:t>
                      </a:r>
                      <a:r>
                        <a:rPr lang="en-GB" sz="1300" baseline="30000" dirty="0"/>
                        <a:t>st</a:t>
                      </a:r>
                      <a:r>
                        <a:rPr lang="en-GB" sz="1300" dirty="0"/>
                        <a:t> May 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1300" dirty="0"/>
                        <a:t>Strategy</a:t>
                      </a:r>
                      <a:r>
                        <a:rPr lang="en-GB" sz="1300" baseline="0" dirty="0"/>
                        <a:t> input being analysed and solicited</a:t>
                      </a:r>
                      <a:endParaRPr lang="en-GB" sz="13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48427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825B55FCA6848448A2FCDF62685CD10" ma:contentTypeVersion="1" ma:contentTypeDescription="Create a new document." ma:contentTypeScope="" ma:versionID="e8f7bc86b6cfff5825088a6385cea18a">
  <xsd:schema xmlns:xsd="http://www.w3.org/2001/XMLSchema" xmlns:p="http://schemas.microsoft.com/office/2006/metadata/properties" xmlns:ns1="http://schemas.microsoft.com/sharepoint/v3" targetNamespace="http://schemas.microsoft.com/office/2006/metadata/properties" ma:root="true" ma:fieldsID="bc9d419e54cc9cd56173079c657f2473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http://schemas.microsoft.com/sharepoint/v3" elementFormDefault="qualified">
    <xsd:import namespace="http://schemas.microsoft.com/office/2006/documentManagement/type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12985327-6A10-4AC7-A11A-3ABF36D23EC1}"/>
</file>

<file path=customXml/itemProps2.xml><?xml version="1.0" encoding="utf-8"?>
<ds:datastoreItem xmlns:ds="http://schemas.openxmlformats.org/officeDocument/2006/customXml" ds:itemID="{15C337C4-1AED-4D4A-9431-D4FBD0D2838A}"/>
</file>

<file path=customXml/itemProps3.xml><?xml version="1.0" encoding="utf-8"?>
<ds:datastoreItem xmlns:ds="http://schemas.openxmlformats.org/officeDocument/2006/customXml" ds:itemID="{61F13C0B-BE0E-413D-A447-9C51B4FE41C0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3739</TotalTime>
  <Words>2028</Words>
  <Application>Microsoft Office PowerPoint</Application>
  <PresentationFormat>On-screen Show (4:3)</PresentationFormat>
  <Paragraphs>245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 NHS Highland Culture Programme  Programme report to NHS Highland Board  29 March 2022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NHS Highland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Emma Pickard</dc:creator>
  <cp:lastModifiedBy>Fiona Hogg (NHS Highland)</cp:lastModifiedBy>
  <cp:revision>196</cp:revision>
  <dcterms:created xsi:type="dcterms:W3CDTF">2020-10-27T11:07:59Z</dcterms:created>
  <dcterms:modified xsi:type="dcterms:W3CDTF">2022-03-17T09:42:14Z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0x010100A825B55FCA6848448A2FCDF62685CD10</vt:lpwstr>
  </property>
</Properties>
</file>