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4" r:id="rId3"/>
    <p:sldId id="269" r:id="rId4"/>
    <p:sldId id="270" r:id="rId5"/>
    <p:sldId id="261" r:id="rId6"/>
    <p:sldId id="272" r:id="rId7"/>
    <p:sldId id="265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9" autoAdjust="0"/>
    <p:restoredTop sz="94662" autoAdjust="0"/>
  </p:normalViewPr>
  <p:slideViewPr>
    <p:cSldViewPr>
      <p:cViewPr varScale="1">
        <p:scale>
          <a:sx n="58" d="100"/>
          <a:sy n="58" d="100"/>
        </p:scale>
        <p:origin x="6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E0A0D-D4D8-4157-AB76-6B7D3B57D3CE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7627-2836-4962-8D60-DA3E60F59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11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57627-2836-4962-8D60-DA3E60F59C5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211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C80E-FF38-438B-9B6B-C40C5CBA7432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26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7CF6-4C18-4242-A03E-363B6AC8229F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24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C5D9-8AEB-40A9-B6EF-E9BEC4E6B180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75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101F-3D31-40F5-A25C-DF32CF141AB8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31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032D-387C-4ABB-AE45-3AF1D6A9D2A5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45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3DAB4-2111-408B-8DDA-245EC414DD28}" type="datetime1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86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046B-9FFC-46E4-9301-6CB831F9E6F5}" type="datetime1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0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CBBE-E223-41E3-8D91-91E8F599632B}" type="datetime1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9C857-B9AC-4FAB-A0D2-BD4900ACA9AA}" type="datetime1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5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EFE0-C658-4514-ABD7-BE2D2AF93231}" type="datetime1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4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2D5-5E34-439E-8520-4E60A9333308}" type="datetime1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79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1546-D084-433F-AD35-C1A41D3DABD6}" type="datetime1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8212-7A48-4A74-B829-05422DE31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7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4209" y="2420888"/>
            <a:ext cx="8363691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NHS Highland Culture </a:t>
            </a:r>
            <a:r>
              <a:rPr lang="en-US" dirty="0" err="1">
                <a:solidFill>
                  <a:srgbClr val="002060"/>
                </a:solidFill>
              </a:rPr>
              <a:t>Programme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sz="2700" dirty="0" err="1">
                <a:solidFill>
                  <a:srgbClr val="002060"/>
                </a:solidFill>
              </a:rPr>
              <a:t>Programme</a:t>
            </a:r>
            <a:r>
              <a:rPr lang="en-US" sz="2700" dirty="0">
                <a:solidFill>
                  <a:srgbClr val="002060"/>
                </a:solidFill>
              </a:rPr>
              <a:t> report to NHS Highland Board</a:t>
            </a:r>
            <a:br>
              <a:rPr lang="en-US" sz="2700" dirty="0">
                <a:solidFill>
                  <a:srgbClr val="002060"/>
                </a:solidFill>
              </a:rPr>
            </a:br>
            <a:br>
              <a:rPr lang="en-US" sz="2700" dirty="0">
                <a:solidFill>
                  <a:srgbClr val="002060"/>
                </a:solidFill>
              </a:rPr>
            </a:br>
            <a:r>
              <a:rPr lang="en-US" sz="2700" dirty="0">
                <a:solidFill>
                  <a:srgbClr val="002060"/>
                </a:solidFill>
              </a:rPr>
              <a:t>29 March 2022</a:t>
            </a:r>
            <a:endParaRPr lang="en-US" sz="2700" i="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b="12020"/>
          <a:stretch/>
        </p:blipFill>
        <p:spPr>
          <a:xfrm>
            <a:off x="7596124" y="-5725"/>
            <a:ext cx="1431776" cy="132556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F35408-FCC0-4BFB-A6A3-899B21A41399}"/>
              </a:ext>
            </a:extLst>
          </p:cNvPr>
          <p:cNvSpPr txBox="1"/>
          <p:nvPr/>
        </p:nvSpPr>
        <p:spPr>
          <a:xfrm>
            <a:off x="755576" y="4940947"/>
            <a:ext cx="784887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RAG definitions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F30AFE-1639-433B-8493-704CDB1CAC9E}"/>
              </a:ext>
            </a:extLst>
          </p:cNvPr>
          <p:cNvSpPr/>
          <p:nvPr/>
        </p:nvSpPr>
        <p:spPr>
          <a:xfrm>
            <a:off x="3450811" y="5496131"/>
            <a:ext cx="1048931" cy="688033"/>
          </a:xfrm>
          <a:prstGeom prst="rect">
            <a:avLst/>
          </a:prstGeom>
          <a:solidFill>
            <a:srgbClr val="FFC00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Amber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B0B1FF-0670-4225-8ADF-F114152E77B9}"/>
              </a:ext>
            </a:extLst>
          </p:cNvPr>
          <p:cNvSpPr/>
          <p:nvPr/>
        </p:nvSpPr>
        <p:spPr>
          <a:xfrm>
            <a:off x="6196852" y="5476702"/>
            <a:ext cx="864096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Green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AAC5EB-B47D-46F5-BCAB-F4290F3AC514}"/>
              </a:ext>
            </a:extLst>
          </p:cNvPr>
          <p:cNvSpPr/>
          <p:nvPr/>
        </p:nvSpPr>
        <p:spPr>
          <a:xfrm>
            <a:off x="827584" y="5476702"/>
            <a:ext cx="864096" cy="688033"/>
          </a:xfrm>
          <a:prstGeom prst="rect">
            <a:avLst/>
          </a:prstGeom>
          <a:solidFill>
            <a:srgbClr val="FF000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Red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EE90E3-CF6F-41B6-BE8C-E0AA8F165F6C}"/>
              </a:ext>
            </a:extLst>
          </p:cNvPr>
          <p:cNvSpPr txBox="1"/>
          <p:nvPr/>
        </p:nvSpPr>
        <p:spPr>
          <a:xfrm>
            <a:off x="1683840" y="5417631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</a:rPr>
              <a:t>Programme, project or milestone is at significant risk of failure to deliver projected benefits and / or major slippage in time / resource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34DF79-95C9-4E18-820C-BCD57872AA1A}"/>
              </a:ext>
            </a:extLst>
          </p:cNvPr>
          <p:cNvSpPr txBox="1"/>
          <p:nvPr/>
        </p:nvSpPr>
        <p:spPr>
          <a:xfrm>
            <a:off x="4484201" y="5417631"/>
            <a:ext cx="17281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</a:rPr>
              <a:t>Programme, project or milestone is at risk of failing to deliver the projected benefits and / or is behind delivery schedule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4DE15-B72D-4CE4-9F17-BC0F8F1A5D9C}"/>
              </a:ext>
            </a:extLst>
          </p:cNvPr>
          <p:cNvSpPr txBox="1"/>
          <p:nvPr/>
        </p:nvSpPr>
        <p:spPr>
          <a:xfrm>
            <a:off x="7107490" y="5417630"/>
            <a:ext cx="13891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</a:rPr>
              <a:t>Programme, project or milestone is on track for delivery (on time, to budget, forecast benefits)</a:t>
            </a:r>
          </a:p>
        </p:txBody>
      </p:sp>
    </p:spTree>
    <p:extLst>
      <p:ext uri="{BB962C8B-B14F-4D97-AF65-F5344CB8AC3E}">
        <p14:creationId xmlns:p14="http://schemas.microsoft.com/office/powerpoint/2010/main" val="310327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8323" y="10647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Overall Culture 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Programme Status</a:t>
            </a:r>
            <a:endParaRPr lang="en-GB" sz="24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536204"/>
              </p:ext>
            </p:extLst>
          </p:nvPr>
        </p:nvGraphicFramePr>
        <p:xfrm>
          <a:off x="176799" y="980728"/>
          <a:ext cx="3675121" cy="267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(Jan – Mar</a:t>
                      </a:r>
                      <a:r>
                        <a:rPr lang="en-GB" sz="1600" baseline="0" dirty="0"/>
                        <a:t>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Progressed Culture planning for 22/23 with People Leadership team and assessed resource requirements and priorities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Analysed the results of the Listening and Learning partnership survey following survey closure in Mid January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Progressed development of Wellbeing strategic themes and priorities and conducted initial testing with stakeholder group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Leaflet highlighting options for staff support developed and circulated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2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Programme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88350" y="177961"/>
            <a:ext cx="1048931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Green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70389"/>
              </p:ext>
            </p:extLst>
          </p:nvPr>
        </p:nvGraphicFramePr>
        <p:xfrm>
          <a:off x="3995936" y="980728"/>
          <a:ext cx="4846303" cy="267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22 –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Finalise Culture Programme planning for 2022/23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Complete first pass development of a culture metrics ‘dashboard’ (will  require further development post 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baseline="0" dirty="0"/>
                        <a:t> iteration)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Roll-out Exit and On-boarding Surveys as part of the Culture Amp platform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 the scoping of the ‘Promoting Professionalism’ (Civility Saves Lives) possible implementation options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Re-start Team Conversations pilots and the Leadership and Management Development programmes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351165"/>
              </p:ext>
            </p:extLst>
          </p:nvPr>
        </p:nvGraphicFramePr>
        <p:xfrm>
          <a:off x="154769" y="4077072"/>
          <a:ext cx="8632509" cy="2703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201">
                <a:tc>
                  <a:txBody>
                    <a:bodyPr/>
                    <a:lstStyle/>
                    <a:p>
                      <a:r>
                        <a:rPr lang="en-GB" sz="1600" dirty="0"/>
                        <a:t>Risks /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3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(RISK) There is a risk that the capacity</a:t>
                      </a:r>
                      <a:r>
                        <a:rPr lang="en-GB" sz="1300" baseline="0" dirty="0"/>
                        <a:t> of the People and Culture team to address the 2022/23 Culture priorities in light of the wider strategic priorities will be constrained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Solid planning and prioritisation</a:t>
                      </a:r>
                      <a:r>
                        <a:rPr lang="en-GB" sz="1300" baseline="0" dirty="0"/>
                        <a:t> for the function; with clear set of choices for EDG / Board in terms of the activities and resource implications. Ongoing restructure of the function.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FH /</a:t>
                      </a:r>
                      <a:r>
                        <a:rPr lang="en-GB" sz="1300" baseline="0" dirty="0"/>
                        <a:t> GB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Planning progressing well – requires</a:t>
                      </a:r>
                      <a:r>
                        <a:rPr lang="en-GB" sz="1300" baseline="0" dirty="0"/>
                        <a:t> full resourcing assessment in order to allow senior input and prioritisation decisions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12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(RISK</a:t>
                      </a:r>
                      <a:r>
                        <a:rPr lang="en-GB" sz="1300" baseline="0" dirty="0"/>
                        <a:t>) There is a risk that due to organisational pressures (COVID, Winter) staff capacity to engage in culture development activities is severely reduced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 Conversations</a:t>
                      </a:r>
                      <a:r>
                        <a:rPr lang="en-GB" sz="1300" baseline="0" dirty="0"/>
                        <a:t> was paused for roll-out during current </a:t>
                      </a:r>
                      <a:r>
                        <a:rPr lang="en-GB" sz="1300" baseline="0" dirty="0" err="1"/>
                        <a:t>Covid</a:t>
                      </a:r>
                      <a:r>
                        <a:rPr lang="en-GB" sz="1300" baseline="0" dirty="0"/>
                        <a:t> peak. Activities requiring less colleague engagement prioritised as well as ongoing focus on wellbeing.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EDG / </a:t>
                      </a:r>
                      <a:r>
                        <a:rPr lang="en-GB" sz="1300" dirty="0" err="1"/>
                        <a:t>SysLT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</a:t>
                      </a:r>
                      <a:r>
                        <a:rPr lang="en-GB" sz="1300" baseline="0" dirty="0"/>
                        <a:t> Conversations and Leadership and Management Development activities to restart in March reflecting reduced systems pressure.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20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704" y="29114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Values &amp; Behaviours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219022"/>
              </p:ext>
            </p:extLst>
          </p:nvPr>
        </p:nvGraphicFramePr>
        <p:xfrm>
          <a:off x="221443" y="3429000"/>
          <a:ext cx="4219997" cy="148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(Jan</a:t>
                      </a:r>
                      <a:r>
                        <a:rPr lang="en-GB" sz="1600" baseline="0" dirty="0"/>
                        <a:t> – March 22</a:t>
                      </a:r>
                      <a:r>
                        <a:rPr lang="en-GB" sz="16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Team Conversations were paused during this quarter due to Systems pressures.  The pilots are likely to be able to proceed during March.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3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5" y="177959"/>
            <a:ext cx="1048931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Green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75847"/>
              </p:ext>
            </p:extLst>
          </p:nvPr>
        </p:nvGraphicFramePr>
        <p:xfrm>
          <a:off x="4622241" y="3429000"/>
          <a:ext cx="4219997" cy="148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22-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9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Hold pilots for Team Conversations and evaluate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Determine resourcing model / support for Team Conversations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Finalise design of reward and recognition scheme and test and communicate across the organisation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59151"/>
              </p:ext>
            </p:extLst>
          </p:nvPr>
        </p:nvGraphicFramePr>
        <p:xfrm>
          <a:off x="4622241" y="1044756"/>
          <a:ext cx="4198231" cy="2005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Launch Values Animation to</a:t>
                      </a:r>
                      <a:r>
                        <a:rPr lang="en-GB" sz="1300" baseline="0" dirty="0"/>
                        <a:t> all staff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dirty="0"/>
                        <a:t> December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Completed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/>
                        <a:t>Hold and evaluate Culture “Team</a:t>
                      </a:r>
                      <a:r>
                        <a:rPr lang="en-GB" sz="1400" baseline="0" dirty="0"/>
                        <a:t> Conversation” </a:t>
                      </a:r>
                      <a:r>
                        <a:rPr lang="en-GB" sz="1400" dirty="0"/>
                        <a:t>pilots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/>
                        <a:t>Updated</a:t>
                      </a:r>
                      <a:r>
                        <a:rPr lang="en-GB" sz="1400" baseline="0" dirty="0"/>
                        <a:t> to start in March 2022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/>
                        <a:t>Team</a:t>
                      </a:r>
                      <a:r>
                        <a:rPr lang="en-GB" sz="1400" baseline="0" dirty="0"/>
                        <a:t> Conversations will  now start roll out in March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944386"/>
              </p:ext>
            </p:extLst>
          </p:nvPr>
        </p:nvGraphicFramePr>
        <p:xfrm>
          <a:off x="210079" y="980729"/>
          <a:ext cx="421790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168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09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Definition</a:t>
                      </a:r>
                      <a:r>
                        <a:rPr lang="en-GB" sz="1300" baseline="0" dirty="0"/>
                        <a:t> and roll-out of a new vision and set of strategic objectives for NHS Highland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Communication and embedding of the NHS Scotland values across the organisation, with shared understanding of what these means in terms of expected behaviours and ways of working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Definition and roll-out of a visual (brand i.e. to replace the HQA) and tools to support the dissemination of the vision, values and objectives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50642"/>
              </p:ext>
            </p:extLst>
          </p:nvPr>
        </p:nvGraphicFramePr>
        <p:xfrm>
          <a:off x="251520" y="5157192"/>
          <a:ext cx="8632509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256">
                <a:tc>
                  <a:txBody>
                    <a:bodyPr/>
                    <a:lstStyle/>
                    <a:p>
                      <a:r>
                        <a:rPr lang="en-GB" sz="1600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312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/>
                        <a:t>There is a risk that due to organisational pressures (COVID, Winter) staff capacity to engage in culture development activities is severely reduced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 Conversations</a:t>
                      </a:r>
                      <a:r>
                        <a:rPr lang="en-GB" sz="1300" baseline="0" dirty="0"/>
                        <a:t> has been paused for roll-out during current </a:t>
                      </a:r>
                      <a:r>
                        <a:rPr lang="en-GB" sz="1300" baseline="0" dirty="0" err="1"/>
                        <a:t>Covid</a:t>
                      </a:r>
                      <a:r>
                        <a:rPr lang="en-GB" sz="1300" baseline="0" dirty="0"/>
                        <a:t> peak. Activities requiring less colleague engagement prioritised as well as ongoing focus on wellbeing.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EDG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</a:t>
                      </a:r>
                      <a:r>
                        <a:rPr lang="en-GB" sz="1300" baseline="0" dirty="0"/>
                        <a:t> Conversations and Leadership and Management Development activities to restart in March reflecting reduced systems pressure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42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8322" y="177959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Civility Saves Lives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5" y="177959"/>
            <a:ext cx="1048931" cy="688033"/>
          </a:xfrm>
          <a:prstGeom prst="rect">
            <a:avLst/>
          </a:prstGeom>
          <a:solidFill>
            <a:srgbClr val="FFC00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Amber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43121"/>
              </p:ext>
            </p:extLst>
          </p:nvPr>
        </p:nvGraphicFramePr>
        <p:xfrm>
          <a:off x="210079" y="980729"/>
          <a:ext cx="4217906" cy="2131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289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94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Communication</a:t>
                      </a:r>
                      <a:r>
                        <a:rPr lang="en-GB" sz="1300" baseline="0" dirty="0"/>
                        <a:t> and embedding of the core tenets of CSL throughout NHSH, working closely with values and behaviours to ensure integrated messaging</a:t>
                      </a:r>
                      <a:endParaRPr lang="en-GB" sz="13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Design</a:t>
                      </a:r>
                      <a:r>
                        <a:rPr lang="en-GB" sz="1300" baseline="0" dirty="0"/>
                        <a:t> and roll-out of materials and tools to support teams explore the “calling it out with compassion” approach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Assessment</a:t>
                      </a:r>
                      <a:r>
                        <a:rPr lang="en-GB" sz="1300" baseline="0" dirty="0"/>
                        <a:t> of efficacy of CSL via quantitative/ qualitative survey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22864"/>
              </p:ext>
            </p:extLst>
          </p:nvPr>
        </p:nvGraphicFramePr>
        <p:xfrm>
          <a:off x="251520" y="3212976"/>
          <a:ext cx="4219997" cy="146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770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(Jan 22</a:t>
                      </a:r>
                      <a:r>
                        <a:rPr lang="en-GB" sz="1600" baseline="0" dirty="0"/>
                        <a:t> – March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63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Discussions on approach to Promoting Professionalism progressing, with roll-out options under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Meeting in diary for 4 March to progress planning and agree option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07372"/>
              </p:ext>
            </p:extLst>
          </p:nvPr>
        </p:nvGraphicFramePr>
        <p:xfrm>
          <a:off x="4572000" y="3356992"/>
          <a:ext cx="4219997" cy="135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–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9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 discussion on approach to promoting professionalism (Vanderbilt)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Communicate / share approach to Civility Saves Lives and Promoting Professionalism across the organisation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23077"/>
              </p:ext>
            </p:extLst>
          </p:nvPr>
        </p:nvGraphicFramePr>
        <p:xfrm>
          <a:off x="323528" y="4869160"/>
          <a:ext cx="8632509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256">
                <a:tc>
                  <a:txBody>
                    <a:bodyPr/>
                    <a:lstStyle/>
                    <a:p>
                      <a:r>
                        <a:rPr lang="en-GB" sz="1600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312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/>
                        <a:t>There is a risk that due to organisational pressures (COVID, Winter) staff capacity to engage in culture development activities is severely reduced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 Conversations</a:t>
                      </a:r>
                      <a:r>
                        <a:rPr lang="en-GB" sz="1300" baseline="0" dirty="0"/>
                        <a:t> has been paused for roll-out during current </a:t>
                      </a:r>
                      <a:r>
                        <a:rPr lang="en-GB" sz="1300" baseline="0" dirty="0" err="1"/>
                        <a:t>Covid</a:t>
                      </a:r>
                      <a:r>
                        <a:rPr lang="en-GB" sz="1300" baseline="0" dirty="0"/>
                        <a:t> peak. Activities requiring less colleague engagement prioritised as well as ongoing focus on wellbeing.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EDG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</a:t>
                      </a:r>
                      <a:r>
                        <a:rPr lang="en-GB" sz="1300" baseline="0" dirty="0"/>
                        <a:t> Conversations and Leadership and Management Development activities to restart in March reflecting reduced systems pressure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7315166-BDC0-4EBA-8EAF-FA7753249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79050"/>
              </p:ext>
            </p:extLst>
          </p:nvPr>
        </p:nvGraphicFramePr>
        <p:xfrm>
          <a:off x="4622241" y="1044756"/>
          <a:ext cx="4198231" cy="2219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Hold and evaluate Culture “Team</a:t>
                      </a:r>
                      <a:r>
                        <a:rPr lang="en-GB" sz="1300" baseline="0" dirty="0"/>
                        <a:t> Conversation” </a:t>
                      </a:r>
                      <a:r>
                        <a:rPr lang="en-GB" sz="1300" dirty="0"/>
                        <a:t>pilots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/>
                        <a:t>Moved to March 2022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Team</a:t>
                      </a:r>
                      <a:r>
                        <a:rPr lang="en-GB" sz="1300" baseline="0" dirty="0"/>
                        <a:t> Conversations will now start March 2022</a:t>
                      </a:r>
                      <a:endParaRPr lang="en-GB" sz="13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Launch</a:t>
                      </a:r>
                      <a:r>
                        <a:rPr lang="en-GB" sz="1300" baseline="0" dirty="0"/>
                        <a:t> Poster Campaign (Civility)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Posters completed, awaiting rollout plan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Agree plan for Promoting Professionalism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Meeting on 4 March 2022 to progress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0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4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7796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Leadership &amp; Management </a:t>
            </a:r>
          </a:p>
          <a:p>
            <a:r>
              <a:rPr lang="en-GB" sz="2400" dirty="0">
                <a:solidFill>
                  <a:srgbClr val="002060"/>
                </a:solidFill>
              </a:rPr>
              <a:t>Development</a:t>
            </a:r>
            <a:endParaRPr lang="en-GB" sz="2400" i="1" dirty="0">
              <a:solidFill>
                <a:srgbClr val="00206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59181"/>
              </p:ext>
            </p:extLst>
          </p:nvPr>
        </p:nvGraphicFramePr>
        <p:xfrm>
          <a:off x="204487" y="4149080"/>
          <a:ext cx="4219997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118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</a:t>
                      </a:r>
                      <a:r>
                        <a:rPr lang="en-GB" sz="1600" baseline="0" dirty="0"/>
                        <a:t>Jan - March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0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Leadership and Management Development learning sessions paused due to Systems pressures impacting ability to attend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Replanning is now underway, rescheduled dates have been agreed from March </a:t>
                      </a:r>
                      <a:r>
                        <a:rPr lang="en-GB" sz="1300" baseline="0" dirty="0" err="1"/>
                        <a:t>nd</a:t>
                      </a:r>
                      <a:r>
                        <a:rPr lang="en-GB" sz="1300" baseline="0" dirty="0"/>
                        <a:t> a refresher session is also in development </a:t>
                      </a:r>
                      <a:endParaRPr lang="en-GB" sz="13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6" y="177959"/>
            <a:ext cx="1080120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Green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6837"/>
              </p:ext>
            </p:extLst>
          </p:nvPr>
        </p:nvGraphicFramePr>
        <p:xfrm>
          <a:off x="4622241" y="4149080"/>
          <a:ext cx="4219997" cy="148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–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Complete development of Phase 2 Leadership and Management Development modules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Launch Courageous Conversations e-learning module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Re-start cohorts for Leadership and Management Development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94580"/>
              </p:ext>
            </p:extLst>
          </p:nvPr>
        </p:nvGraphicFramePr>
        <p:xfrm>
          <a:off x="210078" y="980729"/>
          <a:ext cx="5226018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168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09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Developing and implementing a leadership</a:t>
                      </a:r>
                      <a:r>
                        <a:rPr lang="en-GB" sz="1300" baseline="0" dirty="0"/>
                        <a:t> and management framework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deliver an open and transparent process for embarking upon a programme of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deliver a suite of learning materials that will deliver the programme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Explore and deliver other mechanisms of support (beyond learning), for example peer support, action learning sets and coaching</a:t>
                      </a:r>
                      <a:endParaRPr lang="en-GB" sz="13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Design and delivery</a:t>
                      </a:r>
                      <a:r>
                        <a:rPr lang="en-GB" sz="1300" baseline="0" dirty="0"/>
                        <a:t> of a clear learning pathway to support Managers to have career conversations with their teams </a:t>
                      </a:r>
                      <a:r>
                        <a:rPr lang="en-GB" sz="1300" baseline="0" dirty="0">
                          <a:solidFill>
                            <a:schemeClr val="tx1"/>
                          </a:solidFill>
                        </a:rPr>
                        <a:t>development available for 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>
                          <a:solidFill>
                            <a:schemeClr val="tx1"/>
                          </a:solidFill>
                        </a:rPr>
                        <a:t>Design and delivery of a promotion and  evaluation approach to all aspects of the leadership and management development programme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440999"/>
              </p:ext>
            </p:extLst>
          </p:nvPr>
        </p:nvGraphicFramePr>
        <p:xfrm>
          <a:off x="5508104" y="1044756"/>
          <a:ext cx="3312368" cy="2295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All Phase 1 Leadership</a:t>
                      </a:r>
                      <a:r>
                        <a:rPr lang="en-GB" sz="1200" baseline="0" dirty="0"/>
                        <a:t> module development complete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/>
                        <a:t>30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baseline="0" dirty="0"/>
                        <a:t> September</a:t>
                      </a:r>
                      <a:endParaRPr lang="en-GB" sz="1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Completed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Hold and evaluate Culture “Team</a:t>
                      </a:r>
                      <a:r>
                        <a:rPr lang="en-GB" sz="1100" baseline="0" dirty="0"/>
                        <a:t> Conversation” </a:t>
                      </a:r>
                      <a:r>
                        <a:rPr lang="en-GB" sz="1100" dirty="0"/>
                        <a:t>pilots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Reforecast to March 2022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Team</a:t>
                      </a:r>
                      <a:r>
                        <a:rPr lang="en-GB" sz="1100" baseline="0" dirty="0"/>
                        <a:t> Conversations will now start roll out in March</a:t>
                      </a:r>
                      <a:endParaRPr lang="en-GB" sz="1100" dirty="0"/>
                    </a:p>
                  </a:txBody>
                  <a:tcPr>
                    <a:lnT w="12700" cmpd="sng">
                      <a:noFill/>
                    </a:lnT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6531325"/>
            <a:ext cx="4527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/>
              <a:t>Risk as for Values and Behaviours and Civility </a:t>
            </a:r>
          </a:p>
        </p:txBody>
      </p:sp>
    </p:spTree>
    <p:extLst>
      <p:ext uri="{BB962C8B-B14F-4D97-AF65-F5344CB8AC3E}">
        <p14:creationId xmlns:p14="http://schemas.microsoft.com/office/powerpoint/2010/main" val="385505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332655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Culture Metrics and Tools</a:t>
            </a:r>
            <a:endParaRPr lang="en-GB" sz="2400" i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6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6" y="177959"/>
            <a:ext cx="936104" cy="688033"/>
          </a:xfrm>
          <a:prstGeom prst="rect">
            <a:avLst/>
          </a:prstGeom>
          <a:solidFill>
            <a:srgbClr val="FFC00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Amber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98248"/>
              </p:ext>
            </p:extLst>
          </p:nvPr>
        </p:nvGraphicFramePr>
        <p:xfrm>
          <a:off x="210079" y="980729"/>
          <a:ext cx="4217906" cy="239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168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09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Define and agree</a:t>
                      </a:r>
                      <a:r>
                        <a:rPr lang="en-GB" sz="1300" baseline="0" dirty="0"/>
                        <a:t> a </a:t>
                      </a:r>
                      <a:r>
                        <a:rPr lang="en-GB" sz="1300" dirty="0"/>
                        <a:t>set of metrics to be included</a:t>
                      </a:r>
                      <a:r>
                        <a:rPr lang="en-GB" sz="1300" baseline="0" dirty="0"/>
                        <a:t> </a:t>
                      </a:r>
                      <a:r>
                        <a:rPr lang="en-GB" sz="1300" dirty="0"/>
                        <a:t>within the Integrated</a:t>
                      </a:r>
                      <a:r>
                        <a:rPr lang="en-GB" sz="1300" baseline="0" dirty="0"/>
                        <a:t> Performance Report (under Staff Governance)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delivery of regular culture dashboard, allowing identification of areas / departments that may require support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Delivery of a one-off (or regular) tool for conducting culture assessment / survey (complementary to rather than duplicating </a:t>
                      </a:r>
                      <a:r>
                        <a:rPr lang="en-GB" sz="1300" baseline="0" dirty="0" err="1"/>
                        <a:t>iMatter</a:t>
                      </a:r>
                      <a:r>
                        <a:rPr lang="en-GB" sz="1300" baseline="0" dirty="0"/>
                        <a:t>)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89447"/>
              </p:ext>
            </p:extLst>
          </p:nvPr>
        </p:nvGraphicFramePr>
        <p:xfrm>
          <a:off x="241785" y="3528784"/>
          <a:ext cx="4219997" cy="148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</a:t>
                      </a:r>
                      <a:r>
                        <a:rPr lang="en-GB" sz="1600" baseline="0" dirty="0"/>
                        <a:t>Jan  - March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Ongoing analysis and sharing of results at team / departmental level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Listening and Learning events held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Listening and Learning Partner Survey (for non-employees) closed and results analysed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627185"/>
              </p:ext>
            </p:extLst>
          </p:nvPr>
        </p:nvGraphicFramePr>
        <p:xfrm>
          <a:off x="4572000" y="3501008"/>
          <a:ext cx="4219997" cy="168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52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–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 development of “Culture dashboard” bringing together other key metrics (e.g. absence rates)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Continue to hold staff focus groups and ‘Listening and Learning’ events to understand feedback and themes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Implement exit and on-boarding surveys as part of the Culture Amp platform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779797"/>
              </p:ext>
            </p:extLst>
          </p:nvPr>
        </p:nvGraphicFramePr>
        <p:xfrm>
          <a:off x="251520" y="5363336"/>
          <a:ext cx="8560501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7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007">
                <a:tc>
                  <a:txBody>
                    <a:bodyPr/>
                    <a:lstStyle/>
                    <a:p>
                      <a:r>
                        <a:rPr lang="en-GB" sz="1600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0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There is a risk that staff do not perceive / feel action</a:t>
                      </a:r>
                      <a:r>
                        <a:rPr lang="en-GB" sz="1300" baseline="0" dirty="0"/>
                        <a:t> is being taken to respond to survey feedback (which was a key finding of the survey results)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Clear focus on one priority</a:t>
                      </a:r>
                      <a:r>
                        <a:rPr lang="en-GB" sz="1300" baseline="0" dirty="0"/>
                        <a:t> action in response to survey feedback; combined with series of focus groups and leadership roadshows to engage and listen to staff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EDG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Senior</a:t>
                      </a:r>
                      <a:r>
                        <a:rPr lang="en-GB" sz="1300" baseline="0" dirty="0"/>
                        <a:t> leadership visibility and clarity of strategic objectives prioritised with a number of strategy sessions held and EDG visits across the Region.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32826"/>
              </p:ext>
            </p:extLst>
          </p:nvPr>
        </p:nvGraphicFramePr>
        <p:xfrm>
          <a:off x="4622241" y="1044756"/>
          <a:ext cx="4198231" cy="241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Survey results and communications fully cascaded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From 30</a:t>
                      </a:r>
                      <a:r>
                        <a:rPr lang="en-GB" sz="1300" baseline="30000" dirty="0"/>
                        <a:t>th</a:t>
                      </a:r>
                      <a:r>
                        <a:rPr lang="en-GB" sz="1300" dirty="0"/>
                        <a:t> June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Complete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Roll out non employed culture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31 Dec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Complete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567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Development of culture dashboard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Revised to 30 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Workforce Analyst</a:t>
                      </a:r>
                      <a:r>
                        <a:rPr lang="en-GB" sz="1300" baseline="0" dirty="0"/>
                        <a:t> now onboarded so this work can commence</a:t>
                      </a:r>
                      <a:endParaRPr lang="en-GB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69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7796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People Processes</a:t>
            </a:r>
            <a:endParaRPr lang="en-GB" sz="2400" i="1" dirty="0">
              <a:solidFill>
                <a:srgbClr val="00206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52442"/>
              </p:ext>
            </p:extLst>
          </p:nvPr>
        </p:nvGraphicFramePr>
        <p:xfrm>
          <a:off x="179512" y="3879939"/>
          <a:ext cx="4436021" cy="144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6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479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(Jan – March 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7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Tool</a:t>
                      </a:r>
                      <a:r>
                        <a:rPr lang="en-GB" sz="1300" baseline="0" dirty="0"/>
                        <a:t> to support people process timeline planning / management developed and in use to be tested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Reporting of people process case metrics continues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8212-7A48-4A74-B829-05422DE31EDE}" type="slidenum">
              <a:rPr lang="en-GB" smtClean="0"/>
              <a:t>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6" y="177959"/>
            <a:ext cx="864096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Green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90813"/>
              </p:ext>
            </p:extLst>
          </p:nvPr>
        </p:nvGraphicFramePr>
        <p:xfrm>
          <a:off x="4716016" y="3068960"/>
          <a:ext cx="4176464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016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-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 procurement of case management system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Ongoing improvement to people process reporting / timelines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Further development of people process feedback mechanism (possibly via Culture Amp)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49728"/>
              </p:ext>
            </p:extLst>
          </p:nvPr>
        </p:nvGraphicFramePr>
        <p:xfrm>
          <a:off x="190820" y="5373216"/>
          <a:ext cx="863250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7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397">
                <a:tc>
                  <a:txBody>
                    <a:bodyPr/>
                    <a:lstStyle/>
                    <a:p>
                      <a:r>
                        <a:rPr lang="en-GB" sz="1600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84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In order to facilitate case management /</a:t>
                      </a:r>
                      <a:r>
                        <a:rPr lang="en-GB" sz="1300" baseline="0" dirty="0"/>
                        <a:t> tracking systems development or procurement is required. This is currently stalled.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Dedicated resource is</a:t>
                      </a:r>
                      <a:r>
                        <a:rPr lang="en-GB" sz="1300" baseline="0" dirty="0"/>
                        <a:t> needed to progress systems specification and project team to be formed. Timelines to be updated. 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Kevin</a:t>
                      </a:r>
                      <a:r>
                        <a:rPr lang="en-GB" sz="1300" baseline="0" dirty="0"/>
                        <a:t> </a:t>
                      </a:r>
                      <a:r>
                        <a:rPr lang="en-GB" sz="1300" baseline="0" dirty="0" err="1"/>
                        <a:t>Colcough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This</a:t>
                      </a:r>
                      <a:r>
                        <a:rPr lang="en-GB" sz="1300" baseline="0" dirty="0"/>
                        <a:t> has been assessed as part of the overall requirements for the People and Culture function.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658954"/>
              </p:ext>
            </p:extLst>
          </p:nvPr>
        </p:nvGraphicFramePr>
        <p:xfrm>
          <a:off x="210079" y="980729"/>
          <a:ext cx="436192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1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168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09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Training</a:t>
                      </a:r>
                      <a:r>
                        <a:rPr lang="en-GB" sz="1300" baseline="0" dirty="0"/>
                        <a:t> and awareness for Managers and Staff on Once for Scotland policies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Implementation of case review, lessons learned and case auditing processes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implementation of a case management system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implementation of regular process reporting / performance information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Clarification and communication of the roles of the parties involved in people processes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Design and implementation of any agreed changes to organisational model e.g. for investigations.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13186"/>
              </p:ext>
            </p:extLst>
          </p:nvPr>
        </p:nvGraphicFramePr>
        <p:xfrm>
          <a:off x="4716016" y="1044756"/>
          <a:ext cx="4104456" cy="1929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People Process</a:t>
                      </a:r>
                      <a:r>
                        <a:rPr lang="en-GB" sz="1300" baseline="0" dirty="0"/>
                        <a:t> Reporting fully in place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31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dirty="0"/>
                        <a:t> December</a:t>
                      </a:r>
                      <a:r>
                        <a:rPr lang="en-GB" sz="1300" baseline="0" dirty="0"/>
                        <a:t> 2021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Underway</a:t>
                      </a:r>
                      <a:r>
                        <a:rPr lang="en-GB" sz="1300" baseline="0" dirty="0"/>
                        <a:t> – but currently manual so time consuming</a:t>
                      </a:r>
                      <a:endParaRPr lang="en-GB" sz="13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/>
                        <a:t>Early Resolution toolkit developed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31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baseline="0" dirty="0"/>
                        <a:t> March 2022 (reforecast)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Working Group</a:t>
                      </a:r>
                      <a:r>
                        <a:rPr lang="en-GB" sz="1300" baseline="0" dirty="0"/>
                        <a:t> confirmed toolkit approach</a:t>
                      </a:r>
                      <a:endParaRPr lang="en-GB" sz="13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53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7796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Wellbeing</a:t>
            </a:r>
            <a:endParaRPr lang="en-GB" sz="2400" i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8144" y="177961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Priority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4326" y="177960"/>
            <a:ext cx="1728192" cy="68803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Report Date: 9</a:t>
            </a:r>
            <a:r>
              <a:rPr lang="en-GB" sz="1600" b="1" baseline="30000" dirty="0">
                <a:solidFill>
                  <a:srgbClr val="002060"/>
                </a:solidFill>
              </a:rPr>
              <a:t>th</a:t>
            </a:r>
            <a:r>
              <a:rPr lang="en-GB" sz="1600" b="1" dirty="0">
                <a:solidFill>
                  <a:srgbClr val="002060"/>
                </a:solidFill>
              </a:rPr>
              <a:t> March 2022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96336" y="177959"/>
            <a:ext cx="864096" cy="688033"/>
          </a:xfrm>
          <a:prstGeom prst="rect">
            <a:avLst/>
          </a:prstGeom>
          <a:solidFill>
            <a:srgbClr val="00B050"/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Green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32557"/>
              </p:ext>
            </p:extLst>
          </p:nvPr>
        </p:nvGraphicFramePr>
        <p:xfrm>
          <a:off x="214010" y="3305912"/>
          <a:ext cx="4436021" cy="164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6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GB" sz="1600" dirty="0"/>
                        <a:t>Achieved in last quarter (Jan – March</a:t>
                      </a:r>
                      <a:r>
                        <a:rPr lang="en-GB" sz="1600" baseline="0" dirty="0"/>
                        <a:t> </a:t>
                      </a:r>
                      <a:r>
                        <a:rPr lang="en-GB" sz="1600" dirty="0"/>
                        <a:t>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7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Proposal for additional Scottish Government funding evaluated – and alternative options now under review.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Initial set of strategic themes for Wellbeing developed, and compared with good practice from other organisations and the feedback from the Listening and Learning Survey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C218212-7A48-4A74-B829-05422DE31EDE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50760"/>
              </p:ext>
            </p:extLst>
          </p:nvPr>
        </p:nvGraphicFramePr>
        <p:xfrm>
          <a:off x="4716016" y="3645024"/>
          <a:ext cx="417646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256">
                <a:tc>
                  <a:txBody>
                    <a:bodyPr/>
                    <a:lstStyle/>
                    <a:p>
                      <a:r>
                        <a:rPr lang="en-GB" sz="1600" dirty="0"/>
                        <a:t>Planned</a:t>
                      </a:r>
                      <a:r>
                        <a:rPr lang="en-GB" sz="1600" baseline="0" dirty="0"/>
                        <a:t> for next quarter (March  - June 22)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Finalise plan for quick wins and use of additional Government funding and endowment funds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Progress development of the longer term wellbeing strategy and priorities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Plan communication, engagement and events around wellbeing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2914"/>
              </p:ext>
            </p:extLst>
          </p:nvPr>
        </p:nvGraphicFramePr>
        <p:xfrm>
          <a:off x="190820" y="5373216"/>
          <a:ext cx="8632509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7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397">
                <a:tc>
                  <a:txBody>
                    <a:bodyPr/>
                    <a:lstStyle/>
                    <a:p>
                      <a:r>
                        <a:rPr lang="en-GB" sz="1600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Mitigating</a:t>
                      </a:r>
                      <a:r>
                        <a:rPr lang="en-GB" sz="1600" baseline="0" dirty="0"/>
                        <a:t> Actions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84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There is a risk that the timeframe</a:t>
                      </a:r>
                      <a:r>
                        <a:rPr lang="en-GB" sz="1300" baseline="0" dirty="0"/>
                        <a:t> for progressing / deciding upon specific wellbeing activities is protracted and therefore misses the time colleagues most need additional support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Timely</a:t>
                      </a:r>
                      <a:r>
                        <a:rPr lang="en-GB" sz="1300" baseline="0" dirty="0"/>
                        <a:t> and regular </a:t>
                      </a:r>
                      <a:r>
                        <a:rPr lang="en-GB" sz="1300" baseline="0" dirty="0" err="1"/>
                        <a:t>workstream</a:t>
                      </a:r>
                      <a:r>
                        <a:rPr lang="en-GB" sz="1300" baseline="0" dirty="0"/>
                        <a:t> meetings combined with easy access to decision-making forum where needed (e.g. EDG)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Fiona Hogg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Options under</a:t>
                      </a:r>
                      <a:r>
                        <a:rPr lang="en-GB" sz="1300" baseline="0" dirty="0"/>
                        <a:t> development – will require rapid turnaround and decision-making to meet financial year end.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04433"/>
              </p:ext>
            </p:extLst>
          </p:nvPr>
        </p:nvGraphicFramePr>
        <p:xfrm>
          <a:off x="210079" y="980729"/>
          <a:ext cx="4361921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1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168">
                <a:tc>
                  <a:txBody>
                    <a:bodyPr/>
                    <a:lstStyle/>
                    <a:p>
                      <a:r>
                        <a:rPr lang="en-GB" sz="1600" dirty="0"/>
                        <a:t>Reminder of Scope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87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Scope</a:t>
                      </a:r>
                      <a:r>
                        <a:rPr lang="en-GB" sz="1300" baseline="0" dirty="0"/>
                        <a:t> currently being finalised based upon working group and colleague feedback, but will include: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Development of a long-term Wellbeing strategy, building upon the progress made on the support offer during the initial stages of the </a:t>
                      </a:r>
                      <a:r>
                        <a:rPr lang="en-GB" sz="1300" baseline="0" dirty="0" err="1"/>
                        <a:t>Covid</a:t>
                      </a:r>
                      <a:r>
                        <a:rPr lang="en-GB" sz="1300" baseline="0" dirty="0"/>
                        <a:t> pandemic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Identification and implementation of ‘quick wins’ (or shorter term improvements) to support colleagues over the ongoing pandemic, including the allocation of additional Government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79165"/>
              </p:ext>
            </p:extLst>
          </p:nvPr>
        </p:nvGraphicFramePr>
        <p:xfrm>
          <a:off x="4716016" y="1015896"/>
          <a:ext cx="4104456" cy="2325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1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Wellbeing</a:t>
                      </a:r>
                      <a:r>
                        <a:rPr lang="en-GB" sz="1300" baseline="0" dirty="0"/>
                        <a:t> ‘quick wins’ / short term actions in place</a:t>
                      </a:r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31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dirty="0"/>
                        <a:t>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Ongoing engagement and input, final decisions expected by end Feb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Wellbeing Strategy developed and agreed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31</a:t>
                      </a:r>
                      <a:r>
                        <a:rPr lang="en-GB" sz="1300" baseline="30000" dirty="0"/>
                        <a:t>st</a:t>
                      </a:r>
                      <a:r>
                        <a:rPr lang="en-GB" sz="1300" dirty="0"/>
                        <a:t> May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dirty="0"/>
                        <a:t>Strategy</a:t>
                      </a:r>
                      <a:r>
                        <a:rPr lang="en-GB" sz="1300" baseline="0" dirty="0"/>
                        <a:t> input being analysed and solicited</a:t>
                      </a:r>
                      <a:endParaRPr lang="en-GB" sz="13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4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25B55FCA6848448A2FCDF62685CD10" ma:contentTypeVersion="1" ma:contentTypeDescription="Create a new document." ma:contentTypeScope="" ma:versionID="e8f7bc86b6cfff5825088a6385cea18a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c9d419e54cc9cd56173079c657f247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985327-6A10-4AC7-A11A-3ABF36D23EC1}"/>
</file>

<file path=customXml/itemProps2.xml><?xml version="1.0" encoding="utf-8"?>
<ds:datastoreItem xmlns:ds="http://schemas.openxmlformats.org/officeDocument/2006/customXml" ds:itemID="{15C337C4-1AED-4D4A-9431-D4FBD0D2838A}"/>
</file>

<file path=customXml/itemProps3.xml><?xml version="1.0" encoding="utf-8"?>
<ds:datastoreItem xmlns:ds="http://schemas.openxmlformats.org/officeDocument/2006/customXml" ds:itemID="{61F13C0B-BE0E-413D-A447-9C51B4FE41C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3739</TotalTime>
  <Words>2028</Words>
  <Application>Microsoft Office PowerPoint</Application>
  <PresentationFormat>On-screen Show (4:3)</PresentationFormat>
  <Paragraphs>245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NHS Highland Culture Programme  Programme report to NHS Highland Board  29 March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NHS Highland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Pickard</dc:creator>
  <cp:lastModifiedBy>Fiona Hogg (NHS Highland)</cp:lastModifiedBy>
  <cp:revision>196</cp:revision>
  <dcterms:created xsi:type="dcterms:W3CDTF">2020-10-27T11:07:59Z</dcterms:created>
  <dcterms:modified xsi:type="dcterms:W3CDTF">2022-03-17T09:42:14Z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0x010100A825B55FCA6848448A2FCDF62685CD10</vt:lpwstr>
  </property>
</Properties>
</file>